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9" r:id="rId5"/>
    <p:sldId id="260" r:id="rId6"/>
    <p:sldId id="265" r:id="rId7"/>
    <p:sldId id="262" r:id="rId8"/>
    <p:sldId id="263" r:id="rId9"/>
    <p:sldId id="267" r:id="rId10"/>
    <p:sldId id="268" r:id="rId11"/>
    <p:sldId id="271"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9" d="100"/>
          <a:sy n="49" d="100"/>
        </p:scale>
        <p:origin x="52" y="1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803D4-9696-4359-B511-93F3D3A1E9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456D20-D375-4114-AFD4-7684D68F2C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A0AC99-116E-4C46-A8D9-F3BE80A8F0AE}"/>
              </a:ext>
            </a:extLst>
          </p:cNvPr>
          <p:cNvSpPr>
            <a:spLocks noGrp="1"/>
          </p:cNvSpPr>
          <p:nvPr>
            <p:ph type="dt" sz="half" idx="10"/>
          </p:nvPr>
        </p:nvSpPr>
        <p:spPr/>
        <p:txBody>
          <a:bodyPr/>
          <a:lstStyle/>
          <a:p>
            <a:fld id="{3530CB96-92FA-409D-A8CC-4258F456A8B9}" type="datetimeFigureOut">
              <a:rPr lang="en-US" smtClean="0"/>
              <a:t>4/6/2020</a:t>
            </a:fld>
            <a:endParaRPr lang="en-US"/>
          </a:p>
        </p:txBody>
      </p:sp>
      <p:sp>
        <p:nvSpPr>
          <p:cNvPr id="5" name="Footer Placeholder 4">
            <a:extLst>
              <a:ext uri="{FF2B5EF4-FFF2-40B4-BE49-F238E27FC236}">
                <a16:creationId xmlns:a16="http://schemas.microsoft.com/office/drawing/2014/main" id="{9B0F3A02-7EA8-467E-9BF1-B75D3B4872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9E4AC1-C6E3-48C4-B749-694572DF3C09}"/>
              </a:ext>
            </a:extLst>
          </p:cNvPr>
          <p:cNvSpPr>
            <a:spLocks noGrp="1"/>
          </p:cNvSpPr>
          <p:nvPr>
            <p:ph type="sldNum" sz="quarter" idx="12"/>
          </p:nvPr>
        </p:nvSpPr>
        <p:spPr/>
        <p:txBody>
          <a:bodyPr/>
          <a:lstStyle/>
          <a:p>
            <a:fld id="{D7750096-1CBC-4D1D-BF58-8091B6203ED3}" type="slidenum">
              <a:rPr lang="en-US" smtClean="0"/>
              <a:t>‹#›</a:t>
            </a:fld>
            <a:endParaRPr lang="en-US"/>
          </a:p>
        </p:txBody>
      </p:sp>
    </p:spTree>
    <p:extLst>
      <p:ext uri="{BB962C8B-B14F-4D97-AF65-F5344CB8AC3E}">
        <p14:creationId xmlns:p14="http://schemas.microsoft.com/office/powerpoint/2010/main" val="1898517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6C30E-5AAE-4EEE-B926-E764B4E7A4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EBE748-15EE-4FA0-8B52-601EDFC56B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426C7D-712F-43AA-B8CB-36E230DE3CE5}"/>
              </a:ext>
            </a:extLst>
          </p:cNvPr>
          <p:cNvSpPr>
            <a:spLocks noGrp="1"/>
          </p:cNvSpPr>
          <p:nvPr>
            <p:ph type="dt" sz="half" idx="10"/>
          </p:nvPr>
        </p:nvSpPr>
        <p:spPr/>
        <p:txBody>
          <a:bodyPr/>
          <a:lstStyle/>
          <a:p>
            <a:fld id="{3530CB96-92FA-409D-A8CC-4258F456A8B9}" type="datetimeFigureOut">
              <a:rPr lang="en-US" smtClean="0"/>
              <a:t>4/6/2020</a:t>
            </a:fld>
            <a:endParaRPr lang="en-US"/>
          </a:p>
        </p:txBody>
      </p:sp>
      <p:sp>
        <p:nvSpPr>
          <p:cNvPr id="5" name="Footer Placeholder 4">
            <a:extLst>
              <a:ext uri="{FF2B5EF4-FFF2-40B4-BE49-F238E27FC236}">
                <a16:creationId xmlns:a16="http://schemas.microsoft.com/office/drawing/2014/main" id="{106BC939-D3B0-4B9D-BA8C-B17455B63E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2F0E5E-0C88-4F8A-A42B-92F9651C49BC}"/>
              </a:ext>
            </a:extLst>
          </p:cNvPr>
          <p:cNvSpPr>
            <a:spLocks noGrp="1"/>
          </p:cNvSpPr>
          <p:nvPr>
            <p:ph type="sldNum" sz="quarter" idx="12"/>
          </p:nvPr>
        </p:nvSpPr>
        <p:spPr/>
        <p:txBody>
          <a:bodyPr/>
          <a:lstStyle/>
          <a:p>
            <a:fld id="{D7750096-1CBC-4D1D-BF58-8091B6203ED3}" type="slidenum">
              <a:rPr lang="en-US" smtClean="0"/>
              <a:t>‹#›</a:t>
            </a:fld>
            <a:endParaRPr lang="en-US"/>
          </a:p>
        </p:txBody>
      </p:sp>
    </p:spTree>
    <p:extLst>
      <p:ext uri="{BB962C8B-B14F-4D97-AF65-F5344CB8AC3E}">
        <p14:creationId xmlns:p14="http://schemas.microsoft.com/office/powerpoint/2010/main" val="16963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54C918-1C97-49BF-ADB1-13F5250041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7899AC-65D6-469F-8E2C-3132E72ABB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446922-D9BF-46AE-BE12-340B031FC3CC}"/>
              </a:ext>
            </a:extLst>
          </p:cNvPr>
          <p:cNvSpPr>
            <a:spLocks noGrp="1"/>
          </p:cNvSpPr>
          <p:nvPr>
            <p:ph type="dt" sz="half" idx="10"/>
          </p:nvPr>
        </p:nvSpPr>
        <p:spPr/>
        <p:txBody>
          <a:bodyPr/>
          <a:lstStyle/>
          <a:p>
            <a:fld id="{3530CB96-92FA-409D-A8CC-4258F456A8B9}" type="datetimeFigureOut">
              <a:rPr lang="en-US" smtClean="0"/>
              <a:t>4/6/2020</a:t>
            </a:fld>
            <a:endParaRPr lang="en-US"/>
          </a:p>
        </p:txBody>
      </p:sp>
      <p:sp>
        <p:nvSpPr>
          <p:cNvPr id="5" name="Footer Placeholder 4">
            <a:extLst>
              <a:ext uri="{FF2B5EF4-FFF2-40B4-BE49-F238E27FC236}">
                <a16:creationId xmlns:a16="http://schemas.microsoft.com/office/drawing/2014/main" id="{EB12E2FA-8C95-4E66-9602-9B5DD4191D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0B0CFF-A71F-4B4E-9F41-332695B1A382}"/>
              </a:ext>
            </a:extLst>
          </p:cNvPr>
          <p:cNvSpPr>
            <a:spLocks noGrp="1"/>
          </p:cNvSpPr>
          <p:nvPr>
            <p:ph type="sldNum" sz="quarter" idx="12"/>
          </p:nvPr>
        </p:nvSpPr>
        <p:spPr/>
        <p:txBody>
          <a:bodyPr/>
          <a:lstStyle/>
          <a:p>
            <a:fld id="{D7750096-1CBC-4D1D-BF58-8091B6203ED3}" type="slidenum">
              <a:rPr lang="en-US" smtClean="0"/>
              <a:t>‹#›</a:t>
            </a:fld>
            <a:endParaRPr lang="en-US"/>
          </a:p>
        </p:txBody>
      </p:sp>
    </p:spTree>
    <p:extLst>
      <p:ext uri="{BB962C8B-B14F-4D97-AF65-F5344CB8AC3E}">
        <p14:creationId xmlns:p14="http://schemas.microsoft.com/office/powerpoint/2010/main" val="1812746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CC629-E8E7-4BA3-AB78-35BC97B791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612EAE-F388-40B2-8B63-1EE9750E90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6E0DAC-3A65-48FB-860E-0711D8636C1A}"/>
              </a:ext>
            </a:extLst>
          </p:cNvPr>
          <p:cNvSpPr>
            <a:spLocks noGrp="1"/>
          </p:cNvSpPr>
          <p:nvPr>
            <p:ph type="dt" sz="half" idx="10"/>
          </p:nvPr>
        </p:nvSpPr>
        <p:spPr/>
        <p:txBody>
          <a:bodyPr/>
          <a:lstStyle/>
          <a:p>
            <a:fld id="{3530CB96-92FA-409D-A8CC-4258F456A8B9}" type="datetimeFigureOut">
              <a:rPr lang="en-US" smtClean="0"/>
              <a:t>4/6/2020</a:t>
            </a:fld>
            <a:endParaRPr lang="en-US"/>
          </a:p>
        </p:txBody>
      </p:sp>
      <p:sp>
        <p:nvSpPr>
          <p:cNvPr id="5" name="Footer Placeholder 4">
            <a:extLst>
              <a:ext uri="{FF2B5EF4-FFF2-40B4-BE49-F238E27FC236}">
                <a16:creationId xmlns:a16="http://schemas.microsoft.com/office/drawing/2014/main" id="{6AFD24C2-2D3A-4E76-AFDE-BE6D695AFE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62C2E1-717A-4808-8A5E-20331B254E64}"/>
              </a:ext>
            </a:extLst>
          </p:cNvPr>
          <p:cNvSpPr>
            <a:spLocks noGrp="1"/>
          </p:cNvSpPr>
          <p:nvPr>
            <p:ph type="sldNum" sz="quarter" idx="12"/>
          </p:nvPr>
        </p:nvSpPr>
        <p:spPr/>
        <p:txBody>
          <a:bodyPr/>
          <a:lstStyle/>
          <a:p>
            <a:fld id="{D7750096-1CBC-4D1D-BF58-8091B6203ED3}" type="slidenum">
              <a:rPr lang="en-US" smtClean="0"/>
              <a:t>‹#›</a:t>
            </a:fld>
            <a:endParaRPr lang="en-US"/>
          </a:p>
        </p:txBody>
      </p:sp>
    </p:spTree>
    <p:extLst>
      <p:ext uri="{BB962C8B-B14F-4D97-AF65-F5344CB8AC3E}">
        <p14:creationId xmlns:p14="http://schemas.microsoft.com/office/powerpoint/2010/main" val="3324437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64725-B5CC-4DF6-A1CC-ED8471BA6B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DFFFBB-7497-406C-8EDA-64BF5014E0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6AB709-8E3E-42FA-86FF-DAF7A811E854}"/>
              </a:ext>
            </a:extLst>
          </p:cNvPr>
          <p:cNvSpPr>
            <a:spLocks noGrp="1"/>
          </p:cNvSpPr>
          <p:nvPr>
            <p:ph type="dt" sz="half" idx="10"/>
          </p:nvPr>
        </p:nvSpPr>
        <p:spPr/>
        <p:txBody>
          <a:bodyPr/>
          <a:lstStyle/>
          <a:p>
            <a:fld id="{3530CB96-92FA-409D-A8CC-4258F456A8B9}" type="datetimeFigureOut">
              <a:rPr lang="en-US" smtClean="0"/>
              <a:t>4/6/2020</a:t>
            </a:fld>
            <a:endParaRPr lang="en-US"/>
          </a:p>
        </p:txBody>
      </p:sp>
      <p:sp>
        <p:nvSpPr>
          <p:cNvPr id="5" name="Footer Placeholder 4">
            <a:extLst>
              <a:ext uri="{FF2B5EF4-FFF2-40B4-BE49-F238E27FC236}">
                <a16:creationId xmlns:a16="http://schemas.microsoft.com/office/drawing/2014/main" id="{D164D7BB-0145-401F-B62B-AEA76E751E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AA109A-E007-443F-814D-5D645138797D}"/>
              </a:ext>
            </a:extLst>
          </p:cNvPr>
          <p:cNvSpPr>
            <a:spLocks noGrp="1"/>
          </p:cNvSpPr>
          <p:nvPr>
            <p:ph type="sldNum" sz="quarter" idx="12"/>
          </p:nvPr>
        </p:nvSpPr>
        <p:spPr/>
        <p:txBody>
          <a:bodyPr/>
          <a:lstStyle/>
          <a:p>
            <a:fld id="{D7750096-1CBC-4D1D-BF58-8091B6203ED3}" type="slidenum">
              <a:rPr lang="en-US" smtClean="0"/>
              <a:t>‹#›</a:t>
            </a:fld>
            <a:endParaRPr lang="en-US"/>
          </a:p>
        </p:txBody>
      </p:sp>
    </p:spTree>
    <p:extLst>
      <p:ext uri="{BB962C8B-B14F-4D97-AF65-F5344CB8AC3E}">
        <p14:creationId xmlns:p14="http://schemas.microsoft.com/office/powerpoint/2010/main" val="3026890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1CB0E-D235-47A3-9081-C80F7323FB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34C971-198A-4FD3-A25D-0D0C4B6FAA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5B63C4-B4E5-4215-98DB-E4D9BC49CC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17F373-1D04-44F5-A510-CF5032C39459}"/>
              </a:ext>
            </a:extLst>
          </p:cNvPr>
          <p:cNvSpPr>
            <a:spLocks noGrp="1"/>
          </p:cNvSpPr>
          <p:nvPr>
            <p:ph type="dt" sz="half" idx="10"/>
          </p:nvPr>
        </p:nvSpPr>
        <p:spPr/>
        <p:txBody>
          <a:bodyPr/>
          <a:lstStyle/>
          <a:p>
            <a:fld id="{3530CB96-92FA-409D-A8CC-4258F456A8B9}" type="datetimeFigureOut">
              <a:rPr lang="en-US" smtClean="0"/>
              <a:t>4/6/2020</a:t>
            </a:fld>
            <a:endParaRPr lang="en-US"/>
          </a:p>
        </p:txBody>
      </p:sp>
      <p:sp>
        <p:nvSpPr>
          <p:cNvPr id="6" name="Footer Placeholder 5">
            <a:extLst>
              <a:ext uri="{FF2B5EF4-FFF2-40B4-BE49-F238E27FC236}">
                <a16:creationId xmlns:a16="http://schemas.microsoft.com/office/drawing/2014/main" id="{A82B7878-58D4-4A49-8738-944511856A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A9A89E-00F5-4092-9EDA-7E4D188970B4}"/>
              </a:ext>
            </a:extLst>
          </p:cNvPr>
          <p:cNvSpPr>
            <a:spLocks noGrp="1"/>
          </p:cNvSpPr>
          <p:nvPr>
            <p:ph type="sldNum" sz="quarter" idx="12"/>
          </p:nvPr>
        </p:nvSpPr>
        <p:spPr/>
        <p:txBody>
          <a:bodyPr/>
          <a:lstStyle/>
          <a:p>
            <a:fld id="{D7750096-1CBC-4D1D-BF58-8091B6203ED3}" type="slidenum">
              <a:rPr lang="en-US" smtClean="0"/>
              <a:t>‹#›</a:t>
            </a:fld>
            <a:endParaRPr lang="en-US"/>
          </a:p>
        </p:txBody>
      </p:sp>
    </p:spTree>
    <p:extLst>
      <p:ext uri="{BB962C8B-B14F-4D97-AF65-F5344CB8AC3E}">
        <p14:creationId xmlns:p14="http://schemas.microsoft.com/office/powerpoint/2010/main" val="2200604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2DE54-D2F1-46E2-9F1C-C00CBA1ADB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C031E0-6C93-4867-BDFD-3ABAA2E4EF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C92A3F-EF9B-4A3D-AA5C-B13F0EA062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FD6F02-F457-4EEA-85C9-A4F85E9DD2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D97C1E-2EF9-432F-81EB-521DD096F0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A2B1E2-2899-4DAE-999C-51CFDCD24C6E}"/>
              </a:ext>
            </a:extLst>
          </p:cNvPr>
          <p:cNvSpPr>
            <a:spLocks noGrp="1"/>
          </p:cNvSpPr>
          <p:nvPr>
            <p:ph type="dt" sz="half" idx="10"/>
          </p:nvPr>
        </p:nvSpPr>
        <p:spPr/>
        <p:txBody>
          <a:bodyPr/>
          <a:lstStyle/>
          <a:p>
            <a:fld id="{3530CB96-92FA-409D-A8CC-4258F456A8B9}" type="datetimeFigureOut">
              <a:rPr lang="en-US" smtClean="0"/>
              <a:t>4/6/2020</a:t>
            </a:fld>
            <a:endParaRPr lang="en-US"/>
          </a:p>
        </p:txBody>
      </p:sp>
      <p:sp>
        <p:nvSpPr>
          <p:cNvPr id="8" name="Footer Placeholder 7">
            <a:extLst>
              <a:ext uri="{FF2B5EF4-FFF2-40B4-BE49-F238E27FC236}">
                <a16:creationId xmlns:a16="http://schemas.microsoft.com/office/drawing/2014/main" id="{E0D68831-9A95-4F81-A14C-F16FC7136B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E8494D-F89B-410B-8CBB-E1CCED7A4A38}"/>
              </a:ext>
            </a:extLst>
          </p:cNvPr>
          <p:cNvSpPr>
            <a:spLocks noGrp="1"/>
          </p:cNvSpPr>
          <p:nvPr>
            <p:ph type="sldNum" sz="quarter" idx="12"/>
          </p:nvPr>
        </p:nvSpPr>
        <p:spPr/>
        <p:txBody>
          <a:bodyPr/>
          <a:lstStyle/>
          <a:p>
            <a:fld id="{D7750096-1CBC-4D1D-BF58-8091B6203ED3}" type="slidenum">
              <a:rPr lang="en-US" smtClean="0"/>
              <a:t>‹#›</a:t>
            </a:fld>
            <a:endParaRPr lang="en-US"/>
          </a:p>
        </p:txBody>
      </p:sp>
    </p:spTree>
    <p:extLst>
      <p:ext uri="{BB962C8B-B14F-4D97-AF65-F5344CB8AC3E}">
        <p14:creationId xmlns:p14="http://schemas.microsoft.com/office/powerpoint/2010/main" val="4018018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A0422-C78F-48E9-98FB-9438113BA9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1BFC2E-513D-4D71-BE2F-5226B91D07F5}"/>
              </a:ext>
            </a:extLst>
          </p:cNvPr>
          <p:cNvSpPr>
            <a:spLocks noGrp="1"/>
          </p:cNvSpPr>
          <p:nvPr>
            <p:ph type="dt" sz="half" idx="10"/>
          </p:nvPr>
        </p:nvSpPr>
        <p:spPr/>
        <p:txBody>
          <a:bodyPr/>
          <a:lstStyle/>
          <a:p>
            <a:fld id="{3530CB96-92FA-409D-A8CC-4258F456A8B9}" type="datetimeFigureOut">
              <a:rPr lang="en-US" smtClean="0"/>
              <a:t>4/6/2020</a:t>
            </a:fld>
            <a:endParaRPr lang="en-US"/>
          </a:p>
        </p:txBody>
      </p:sp>
      <p:sp>
        <p:nvSpPr>
          <p:cNvPr id="4" name="Footer Placeholder 3">
            <a:extLst>
              <a:ext uri="{FF2B5EF4-FFF2-40B4-BE49-F238E27FC236}">
                <a16:creationId xmlns:a16="http://schemas.microsoft.com/office/drawing/2014/main" id="{C5DC3050-0AEB-4349-9F6A-57BB8D10B2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0B89BE-E585-4E6E-AD80-223E88AD5111}"/>
              </a:ext>
            </a:extLst>
          </p:cNvPr>
          <p:cNvSpPr>
            <a:spLocks noGrp="1"/>
          </p:cNvSpPr>
          <p:nvPr>
            <p:ph type="sldNum" sz="quarter" idx="12"/>
          </p:nvPr>
        </p:nvSpPr>
        <p:spPr/>
        <p:txBody>
          <a:bodyPr/>
          <a:lstStyle/>
          <a:p>
            <a:fld id="{D7750096-1CBC-4D1D-BF58-8091B6203ED3}" type="slidenum">
              <a:rPr lang="en-US" smtClean="0"/>
              <a:t>‹#›</a:t>
            </a:fld>
            <a:endParaRPr lang="en-US"/>
          </a:p>
        </p:txBody>
      </p:sp>
    </p:spTree>
    <p:extLst>
      <p:ext uri="{BB962C8B-B14F-4D97-AF65-F5344CB8AC3E}">
        <p14:creationId xmlns:p14="http://schemas.microsoft.com/office/powerpoint/2010/main" val="245951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0E8DD7-5ACF-46CA-87F0-A5ABF42B7E4A}"/>
              </a:ext>
            </a:extLst>
          </p:cNvPr>
          <p:cNvSpPr>
            <a:spLocks noGrp="1"/>
          </p:cNvSpPr>
          <p:nvPr>
            <p:ph type="dt" sz="half" idx="10"/>
          </p:nvPr>
        </p:nvSpPr>
        <p:spPr/>
        <p:txBody>
          <a:bodyPr/>
          <a:lstStyle/>
          <a:p>
            <a:fld id="{3530CB96-92FA-409D-A8CC-4258F456A8B9}" type="datetimeFigureOut">
              <a:rPr lang="en-US" smtClean="0"/>
              <a:t>4/6/2020</a:t>
            </a:fld>
            <a:endParaRPr lang="en-US"/>
          </a:p>
        </p:txBody>
      </p:sp>
      <p:sp>
        <p:nvSpPr>
          <p:cNvPr id="3" name="Footer Placeholder 2">
            <a:extLst>
              <a:ext uri="{FF2B5EF4-FFF2-40B4-BE49-F238E27FC236}">
                <a16:creationId xmlns:a16="http://schemas.microsoft.com/office/drawing/2014/main" id="{CC3047FC-252F-4CFF-8A64-5C99BA3ECE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48B94B-8B77-4DA6-81B9-6149F125E224}"/>
              </a:ext>
            </a:extLst>
          </p:cNvPr>
          <p:cNvSpPr>
            <a:spLocks noGrp="1"/>
          </p:cNvSpPr>
          <p:nvPr>
            <p:ph type="sldNum" sz="quarter" idx="12"/>
          </p:nvPr>
        </p:nvSpPr>
        <p:spPr/>
        <p:txBody>
          <a:bodyPr/>
          <a:lstStyle/>
          <a:p>
            <a:fld id="{D7750096-1CBC-4D1D-BF58-8091B6203ED3}" type="slidenum">
              <a:rPr lang="en-US" smtClean="0"/>
              <a:t>‹#›</a:t>
            </a:fld>
            <a:endParaRPr lang="en-US"/>
          </a:p>
        </p:txBody>
      </p:sp>
    </p:spTree>
    <p:extLst>
      <p:ext uri="{BB962C8B-B14F-4D97-AF65-F5344CB8AC3E}">
        <p14:creationId xmlns:p14="http://schemas.microsoft.com/office/powerpoint/2010/main" val="3198088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3E302-3766-435F-8C65-F0FE6CC2ED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D9E556-ED5D-4459-8ABA-084383AEA9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BE67C7-480F-41B5-9BD2-A3138BEA2B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34E695-381C-4952-9E6C-39A387DC96C3}"/>
              </a:ext>
            </a:extLst>
          </p:cNvPr>
          <p:cNvSpPr>
            <a:spLocks noGrp="1"/>
          </p:cNvSpPr>
          <p:nvPr>
            <p:ph type="dt" sz="half" idx="10"/>
          </p:nvPr>
        </p:nvSpPr>
        <p:spPr/>
        <p:txBody>
          <a:bodyPr/>
          <a:lstStyle/>
          <a:p>
            <a:fld id="{3530CB96-92FA-409D-A8CC-4258F456A8B9}" type="datetimeFigureOut">
              <a:rPr lang="en-US" smtClean="0"/>
              <a:t>4/6/2020</a:t>
            </a:fld>
            <a:endParaRPr lang="en-US"/>
          </a:p>
        </p:txBody>
      </p:sp>
      <p:sp>
        <p:nvSpPr>
          <p:cNvPr id="6" name="Footer Placeholder 5">
            <a:extLst>
              <a:ext uri="{FF2B5EF4-FFF2-40B4-BE49-F238E27FC236}">
                <a16:creationId xmlns:a16="http://schemas.microsoft.com/office/drawing/2014/main" id="{DAD67108-0E24-4D8B-9E8E-718664894A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0B2FAD-3D8D-4B26-899C-E82587582F50}"/>
              </a:ext>
            </a:extLst>
          </p:cNvPr>
          <p:cNvSpPr>
            <a:spLocks noGrp="1"/>
          </p:cNvSpPr>
          <p:nvPr>
            <p:ph type="sldNum" sz="quarter" idx="12"/>
          </p:nvPr>
        </p:nvSpPr>
        <p:spPr/>
        <p:txBody>
          <a:bodyPr/>
          <a:lstStyle/>
          <a:p>
            <a:fld id="{D7750096-1CBC-4D1D-BF58-8091B6203ED3}" type="slidenum">
              <a:rPr lang="en-US" smtClean="0"/>
              <a:t>‹#›</a:t>
            </a:fld>
            <a:endParaRPr lang="en-US"/>
          </a:p>
        </p:txBody>
      </p:sp>
    </p:spTree>
    <p:extLst>
      <p:ext uri="{BB962C8B-B14F-4D97-AF65-F5344CB8AC3E}">
        <p14:creationId xmlns:p14="http://schemas.microsoft.com/office/powerpoint/2010/main" val="1290673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C40D7-0189-474A-A9F9-32932571A0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445949-F92F-44B2-92EF-5AE098E22D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36F244-6289-4E52-A511-ED1B2012F6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DA9138-9D79-44C9-8116-AC02F3F3DFAC}"/>
              </a:ext>
            </a:extLst>
          </p:cNvPr>
          <p:cNvSpPr>
            <a:spLocks noGrp="1"/>
          </p:cNvSpPr>
          <p:nvPr>
            <p:ph type="dt" sz="half" idx="10"/>
          </p:nvPr>
        </p:nvSpPr>
        <p:spPr/>
        <p:txBody>
          <a:bodyPr/>
          <a:lstStyle/>
          <a:p>
            <a:fld id="{3530CB96-92FA-409D-A8CC-4258F456A8B9}" type="datetimeFigureOut">
              <a:rPr lang="en-US" smtClean="0"/>
              <a:t>4/6/2020</a:t>
            </a:fld>
            <a:endParaRPr lang="en-US"/>
          </a:p>
        </p:txBody>
      </p:sp>
      <p:sp>
        <p:nvSpPr>
          <p:cNvPr id="6" name="Footer Placeholder 5">
            <a:extLst>
              <a:ext uri="{FF2B5EF4-FFF2-40B4-BE49-F238E27FC236}">
                <a16:creationId xmlns:a16="http://schemas.microsoft.com/office/drawing/2014/main" id="{62584180-15E5-442C-9D1A-8BE215696F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5EFC72-FF81-4097-8F8C-0FC83064DD85}"/>
              </a:ext>
            </a:extLst>
          </p:cNvPr>
          <p:cNvSpPr>
            <a:spLocks noGrp="1"/>
          </p:cNvSpPr>
          <p:nvPr>
            <p:ph type="sldNum" sz="quarter" idx="12"/>
          </p:nvPr>
        </p:nvSpPr>
        <p:spPr/>
        <p:txBody>
          <a:bodyPr/>
          <a:lstStyle/>
          <a:p>
            <a:fld id="{D7750096-1CBC-4D1D-BF58-8091B6203ED3}" type="slidenum">
              <a:rPr lang="en-US" smtClean="0"/>
              <a:t>‹#›</a:t>
            </a:fld>
            <a:endParaRPr lang="en-US"/>
          </a:p>
        </p:txBody>
      </p:sp>
    </p:spTree>
    <p:extLst>
      <p:ext uri="{BB962C8B-B14F-4D97-AF65-F5344CB8AC3E}">
        <p14:creationId xmlns:p14="http://schemas.microsoft.com/office/powerpoint/2010/main" val="3641954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9F3E19-4967-48E7-9C9E-5F856CFF8A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08ABDA-D740-42E4-88EE-203FC7AF40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44477B-E8BA-45C4-A7FB-22B94CC3C8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30CB96-92FA-409D-A8CC-4258F456A8B9}" type="datetimeFigureOut">
              <a:rPr lang="en-US" smtClean="0"/>
              <a:t>4/6/2020</a:t>
            </a:fld>
            <a:endParaRPr lang="en-US"/>
          </a:p>
        </p:txBody>
      </p:sp>
      <p:sp>
        <p:nvSpPr>
          <p:cNvPr id="5" name="Footer Placeholder 4">
            <a:extLst>
              <a:ext uri="{FF2B5EF4-FFF2-40B4-BE49-F238E27FC236}">
                <a16:creationId xmlns:a16="http://schemas.microsoft.com/office/drawing/2014/main" id="{F97878B9-7EEC-458A-8C94-FFDC6DC45D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EEF2BBF-7707-47AF-A89C-FF4C49C28F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750096-1CBC-4D1D-BF58-8091B6203ED3}" type="slidenum">
              <a:rPr lang="en-US" smtClean="0"/>
              <a:t>‹#›</a:t>
            </a:fld>
            <a:endParaRPr lang="en-US"/>
          </a:p>
        </p:txBody>
      </p:sp>
    </p:spTree>
    <p:extLst>
      <p:ext uri="{BB962C8B-B14F-4D97-AF65-F5344CB8AC3E}">
        <p14:creationId xmlns:p14="http://schemas.microsoft.com/office/powerpoint/2010/main" val="1334650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hildrengrieve.org/" TargetMode="External"/><Relationship Id="rId2" Type="http://schemas.openxmlformats.org/officeDocument/2006/relationships/hyperlink" Target="http://www.nasponline.org/" TargetMode="External"/><Relationship Id="rId1" Type="http://schemas.openxmlformats.org/officeDocument/2006/relationships/slideLayout" Target="../slideLayouts/slideLayout1.xml"/><Relationship Id="rId5" Type="http://schemas.openxmlformats.org/officeDocument/2006/relationships/hyperlink" Target="https://www.dougy.org/" TargetMode="External"/><Relationship Id="rId4" Type="http://schemas.openxmlformats.org/officeDocument/2006/relationships/hyperlink" Target="https://sesamestreetincommunities.org/topics/grie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www.nasponline.org/" TargetMode="External"/><Relationship Id="rId3" Type="http://schemas.openxmlformats.org/officeDocument/2006/relationships/hyperlink" Target="http://www.washingtonanxietycenter.com/" TargetMode="External"/><Relationship Id="rId7" Type="http://schemas.openxmlformats.org/officeDocument/2006/relationships/hyperlink" Target="https://www.dougy.org/" TargetMode="External"/><Relationship Id="rId2" Type="http://schemas.openxmlformats.org/officeDocument/2006/relationships/hyperlink" Target="mailto:Allison.Hopkins@k12.dc.gov" TargetMode="External"/><Relationship Id="rId1" Type="http://schemas.openxmlformats.org/officeDocument/2006/relationships/slideLayout" Target="../slideLayouts/slideLayout2.xml"/><Relationship Id="rId6" Type="http://schemas.openxmlformats.org/officeDocument/2006/relationships/hyperlink" Target="https://sesamestreetincommunities.org/topics/grief/" TargetMode="External"/><Relationship Id="rId5" Type="http://schemas.openxmlformats.org/officeDocument/2006/relationships/hyperlink" Target="https://childrengrieve.org/" TargetMode="External"/><Relationship Id="rId4" Type="http://schemas.openxmlformats.org/officeDocument/2006/relationships/hyperlink" Target="https://www.wendtcenter.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8BD7AA-000F-4149-9FF6-E8DB2DE6F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792587" cy="6858000"/>
          </a:xfrm>
          <a:custGeom>
            <a:avLst/>
            <a:gdLst>
              <a:gd name="connsiteX0" fmla="*/ 9792587 w 9792587"/>
              <a:gd name="connsiteY0" fmla="*/ 0 h 6858000"/>
              <a:gd name="connsiteX1" fmla="*/ 2339431 w 9792587"/>
              <a:gd name="connsiteY1" fmla="*/ 0 h 6858000"/>
              <a:gd name="connsiteX2" fmla="*/ 2190696 w 9792587"/>
              <a:gd name="connsiteY2" fmla="*/ 145339 h 6858000"/>
              <a:gd name="connsiteX3" fmla="*/ 0 w 9792587"/>
              <a:gd name="connsiteY3" fmla="*/ 5565888 h 6858000"/>
              <a:gd name="connsiteX4" fmla="*/ 79127 w 9792587"/>
              <a:gd name="connsiteY4" fmla="*/ 6681235 h 6858000"/>
              <a:gd name="connsiteX5" fmla="*/ 108694 w 9792587"/>
              <a:gd name="connsiteY5" fmla="*/ 6858000 h 6858000"/>
              <a:gd name="connsiteX6" fmla="*/ 9792587 w 97925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92587" h="6858000">
                <a:moveTo>
                  <a:pt x="9792587" y="0"/>
                </a:moveTo>
                <a:lnTo>
                  <a:pt x="2339431" y="0"/>
                </a:lnTo>
                <a:lnTo>
                  <a:pt x="2190696" y="145339"/>
                </a:lnTo>
                <a:cubicBezTo>
                  <a:pt x="834428" y="1548908"/>
                  <a:pt x="0" y="3459953"/>
                  <a:pt x="0" y="5565888"/>
                </a:cubicBezTo>
                <a:cubicBezTo>
                  <a:pt x="0" y="5944579"/>
                  <a:pt x="26981" y="6316967"/>
                  <a:pt x="79127" y="6681235"/>
                </a:cubicBezTo>
                <a:lnTo>
                  <a:pt x="108694" y="6858000"/>
                </a:lnTo>
                <a:lnTo>
                  <a:pt x="9792587" y="685800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4A4A823-72DC-4BA8-8157-D36A8939A2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492529" cy="6858000"/>
          </a:xfrm>
          <a:custGeom>
            <a:avLst/>
            <a:gdLst>
              <a:gd name="connsiteX0" fmla="*/ 9492529 w 9492529"/>
              <a:gd name="connsiteY0" fmla="*/ 0 h 6858000"/>
              <a:gd name="connsiteX1" fmla="*/ 2472310 w 9492529"/>
              <a:gd name="connsiteY1" fmla="*/ 0 h 6858000"/>
              <a:gd name="connsiteX2" fmla="*/ 2157501 w 9492529"/>
              <a:gd name="connsiteY2" fmla="*/ 301488 h 6858000"/>
              <a:gd name="connsiteX3" fmla="*/ 0 w 9492529"/>
              <a:gd name="connsiteY3" fmla="*/ 5565888 h 6858000"/>
              <a:gd name="connsiteX4" fmla="*/ 76084 w 9492529"/>
              <a:gd name="connsiteY4" fmla="*/ 6638337 h 6858000"/>
              <a:gd name="connsiteX5" fmla="*/ 112827 w 9492529"/>
              <a:gd name="connsiteY5" fmla="*/ 6858000 h 6858000"/>
              <a:gd name="connsiteX6" fmla="*/ 9492529 w 9492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92529" h="6858000">
                <a:moveTo>
                  <a:pt x="9492529" y="0"/>
                </a:moveTo>
                <a:lnTo>
                  <a:pt x="2472310" y="0"/>
                </a:lnTo>
                <a:lnTo>
                  <a:pt x="2157501" y="301488"/>
                </a:lnTo>
                <a:cubicBezTo>
                  <a:pt x="823309" y="1655711"/>
                  <a:pt x="0" y="3514654"/>
                  <a:pt x="0" y="5565888"/>
                </a:cubicBezTo>
                <a:cubicBezTo>
                  <a:pt x="0" y="5930014"/>
                  <a:pt x="25944" y="6288079"/>
                  <a:pt x="76084" y="6638337"/>
                </a:cubicBezTo>
                <a:lnTo>
                  <a:pt x="112827" y="6858000"/>
                </a:lnTo>
                <a:lnTo>
                  <a:pt x="9492529" y="6858000"/>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815EC2E-87B0-4D96-BADD-CA8DB9C2A027}"/>
              </a:ext>
            </a:extLst>
          </p:cNvPr>
          <p:cNvSpPr>
            <a:spLocks noGrp="1"/>
          </p:cNvSpPr>
          <p:nvPr>
            <p:ph type="ctrTitle"/>
          </p:nvPr>
        </p:nvSpPr>
        <p:spPr>
          <a:xfrm>
            <a:off x="203200" y="685800"/>
            <a:ext cx="8572500" cy="2352732"/>
          </a:xfrm>
        </p:spPr>
        <p:txBody>
          <a:bodyPr vert="horz" lIns="91440" tIns="45720" rIns="91440" bIns="45720" rtlCol="0" anchor="ctr">
            <a:normAutofit/>
          </a:bodyPr>
          <a:lstStyle/>
          <a:p>
            <a:pPr algn="l"/>
            <a:r>
              <a:rPr lang="en-US" sz="4100" b="1" kern="1200" dirty="0">
                <a:solidFill>
                  <a:schemeClr val="tx1"/>
                </a:solidFill>
                <a:effectLst>
                  <a:outerShdw blurRad="38100" dist="38100" dir="2700000" algn="tl">
                    <a:srgbClr val="000000">
                      <a:alpha val="43137"/>
                    </a:srgbClr>
                  </a:outerShdw>
                </a:effectLst>
                <a:latin typeface="+mj-lt"/>
                <a:ea typeface="+mj-ea"/>
                <a:cs typeface="+mj-cs"/>
              </a:rPr>
              <a:t>When Grief &amp; Loss Hit Close to Home: Tips for Caregivers</a:t>
            </a:r>
          </a:p>
        </p:txBody>
      </p:sp>
      <p:sp>
        <p:nvSpPr>
          <p:cNvPr id="3" name="Subtitle 2">
            <a:extLst>
              <a:ext uri="{FF2B5EF4-FFF2-40B4-BE49-F238E27FC236}">
                <a16:creationId xmlns:a16="http://schemas.microsoft.com/office/drawing/2014/main" id="{C70CA239-3927-4C81-99B9-F31A96CA0E38}"/>
              </a:ext>
            </a:extLst>
          </p:cNvPr>
          <p:cNvSpPr>
            <a:spLocks noGrp="1"/>
          </p:cNvSpPr>
          <p:nvPr>
            <p:ph type="subTitle" idx="1"/>
          </p:nvPr>
        </p:nvSpPr>
        <p:spPr>
          <a:xfrm>
            <a:off x="533401" y="2616200"/>
            <a:ext cx="8242300" cy="3860800"/>
          </a:xfrm>
        </p:spPr>
        <p:txBody>
          <a:bodyPr vert="horz" lIns="91440" tIns="45720" rIns="91440" bIns="45720" rtlCol="0" anchor="t">
            <a:normAutofit fontScale="62500" lnSpcReduction="20000"/>
          </a:bodyPr>
          <a:lstStyle/>
          <a:p>
            <a:pPr algn="l"/>
            <a:r>
              <a:rPr lang="en-US" sz="2900" b="1" dirty="0"/>
              <a:t>Prepared from Resources by:</a:t>
            </a:r>
          </a:p>
          <a:p>
            <a:pPr algn="l"/>
            <a:r>
              <a:rPr lang="en-US" sz="2900" dirty="0"/>
              <a:t>National Association of School Psychologists </a:t>
            </a:r>
          </a:p>
          <a:p>
            <a:pPr algn="l"/>
            <a:r>
              <a:rPr lang="en-US" sz="2900" dirty="0">
                <a:hlinkClick r:id="rId2">
                  <a:extLst>
                    <a:ext uri="{A12FA001-AC4F-418D-AE19-62706E023703}">
                      <ahyp:hlinkClr xmlns:ahyp="http://schemas.microsoft.com/office/drawing/2018/hyperlinkcolor" val="tx"/>
                    </a:ext>
                  </a:extLst>
                </a:hlinkClick>
              </a:rPr>
              <a:t>www.nasponline.org</a:t>
            </a:r>
            <a:endParaRPr lang="en-US" sz="2900" dirty="0"/>
          </a:p>
          <a:p>
            <a:pPr algn="l"/>
            <a:endParaRPr lang="en-US" sz="2900" dirty="0"/>
          </a:p>
          <a:p>
            <a:pPr algn="l"/>
            <a:r>
              <a:rPr lang="en-US" sz="2900" dirty="0"/>
              <a:t>National Alliance for Grieving Children</a:t>
            </a:r>
          </a:p>
          <a:p>
            <a:pPr algn="l"/>
            <a:r>
              <a:rPr lang="en-US" sz="2900" dirty="0">
                <a:hlinkClick r:id="rId3">
                  <a:extLst>
                    <a:ext uri="{A12FA001-AC4F-418D-AE19-62706E023703}">
                      <ahyp:hlinkClr xmlns:ahyp="http://schemas.microsoft.com/office/drawing/2018/hyperlinkcolor" val="tx"/>
                    </a:ext>
                  </a:extLst>
                </a:hlinkClick>
              </a:rPr>
              <a:t>www.childrengrieve.org</a:t>
            </a:r>
            <a:endParaRPr lang="en-US" sz="2900" dirty="0"/>
          </a:p>
          <a:p>
            <a:pPr algn="l"/>
            <a:endParaRPr lang="en-US" sz="2900" dirty="0"/>
          </a:p>
          <a:p>
            <a:pPr algn="l"/>
            <a:r>
              <a:rPr lang="en-US" sz="2900" dirty="0"/>
              <a:t>Sesame Street In Communities</a:t>
            </a:r>
          </a:p>
          <a:p>
            <a:pPr algn="l"/>
            <a:r>
              <a:rPr lang="en-US" sz="2900" dirty="0">
                <a:hlinkClick r:id="rId4">
                  <a:extLst>
                    <a:ext uri="{A12FA001-AC4F-418D-AE19-62706E023703}">
                      <ahyp:hlinkClr xmlns:ahyp="http://schemas.microsoft.com/office/drawing/2018/hyperlinkcolor" val="tx"/>
                    </a:ext>
                  </a:extLst>
                </a:hlinkClick>
              </a:rPr>
              <a:t>https://sesamestreetincommunities.org/topics/grief/</a:t>
            </a:r>
            <a:endParaRPr lang="en-US" sz="2900" dirty="0"/>
          </a:p>
          <a:p>
            <a:pPr algn="l"/>
            <a:endParaRPr lang="en-US" sz="2900" dirty="0"/>
          </a:p>
          <a:p>
            <a:pPr algn="l"/>
            <a:r>
              <a:rPr lang="en-US" sz="2900" dirty="0"/>
              <a:t>The </a:t>
            </a:r>
            <a:r>
              <a:rPr lang="en-US" sz="2900" dirty="0" err="1"/>
              <a:t>Dougy</a:t>
            </a:r>
            <a:r>
              <a:rPr lang="en-US" sz="2900" dirty="0"/>
              <a:t> Center: The National Center for Grieving Children</a:t>
            </a:r>
          </a:p>
          <a:p>
            <a:pPr algn="l"/>
            <a:r>
              <a:rPr lang="en-US" sz="2900" dirty="0">
                <a:hlinkClick r:id="rId5">
                  <a:extLst>
                    <a:ext uri="{A12FA001-AC4F-418D-AE19-62706E023703}">
                      <ahyp:hlinkClr xmlns:ahyp="http://schemas.microsoft.com/office/drawing/2018/hyperlinkcolor" val="tx"/>
                    </a:ext>
                  </a:extLst>
                </a:hlinkClick>
              </a:rPr>
              <a:t> https://www.dougy.org/</a:t>
            </a:r>
            <a:endParaRPr lang="en-US" sz="2900" dirty="0"/>
          </a:p>
          <a:p>
            <a:pPr indent="-228600" algn="l">
              <a:buFont typeface="Arial" panose="020B0604020202020204" pitchFamily="34" charset="0"/>
              <a:buChar char="•"/>
            </a:pPr>
            <a:endParaRPr lang="en-US" sz="2200" dirty="0"/>
          </a:p>
        </p:txBody>
      </p:sp>
    </p:spTree>
    <p:extLst>
      <p:ext uri="{BB962C8B-B14F-4D97-AF65-F5344CB8AC3E}">
        <p14:creationId xmlns:p14="http://schemas.microsoft.com/office/powerpoint/2010/main" val="395023675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E65CDE2-194C-4A17-9E3C-017E8A8970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7392800-DDF3-43B9-A220-C90BB3A125AC}"/>
              </a:ext>
            </a:extLst>
          </p:cNvPr>
          <p:cNvSpPr txBox="1"/>
          <p:nvPr/>
        </p:nvSpPr>
        <p:spPr>
          <a:xfrm>
            <a:off x="1663700" y="1231900"/>
            <a:ext cx="9105900" cy="4832092"/>
          </a:xfrm>
          <a:prstGeom prst="rect">
            <a:avLst/>
          </a:prstGeom>
          <a:noFill/>
        </p:spPr>
        <p:txBody>
          <a:bodyPr wrap="square" rtlCol="0">
            <a:spAutoFit/>
          </a:bodyPr>
          <a:lstStyle/>
          <a:p>
            <a:pPr lvl="0">
              <a:spcAft>
                <a:spcPts val="600"/>
              </a:spcAft>
            </a:pPr>
            <a:r>
              <a:rPr lang="en-US" b="1" dirty="0"/>
              <a:t>7. </a:t>
            </a:r>
            <a:r>
              <a:rPr lang="en-US" sz="3200" b="1" dirty="0"/>
              <a:t>Maintain clear expectations</a:t>
            </a:r>
            <a:r>
              <a:rPr lang="en-US" sz="3200" dirty="0"/>
              <a:t> </a:t>
            </a:r>
          </a:p>
          <a:p>
            <a:pPr lvl="0">
              <a:spcAft>
                <a:spcPts val="600"/>
              </a:spcAft>
            </a:pPr>
            <a:r>
              <a:rPr lang="en-US" sz="2000" dirty="0"/>
              <a:t>-- Keep rules and boundaries consistent. Children gain security when they know what is expected from them. Children will often use their pain as an excuse for inappropriate behavior. While you should always acknowledge the grief your child is experiencing, you should also teach them to be accountable for their choices, no matter how they feel.</a:t>
            </a:r>
          </a:p>
          <a:p>
            <a:pPr lvl="0">
              <a:spcAft>
                <a:spcPts val="600"/>
              </a:spcAft>
            </a:pPr>
            <a:endParaRPr lang="en-US" dirty="0"/>
          </a:p>
          <a:p>
            <a:pPr lvl="0">
              <a:spcAft>
                <a:spcPts val="600"/>
              </a:spcAft>
            </a:pPr>
            <a:r>
              <a:rPr lang="en-US" b="1" dirty="0"/>
              <a:t>8. </a:t>
            </a:r>
            <a:r>
              <a:rPr lang="en-US" sz="3200" b="1" dirty="0"/>
              <a:t>Reassure your child</a:t>
            </a:r>
            <a:r>
              <a:rPr lang="en-US" sz="3200" dirty="0"/>
              <a:t> </a:t>
            </a:r>
          </a:p>
          <a:p>
            <a:pPr lvl="0">
              <a:spcAft>
                <a:spcPts val="600"/>
              </a:spcAft>
            </a:pPr>
            <a:r>
              <a:rPr lang="en-US" dirty="0"/>
              <a:t>-- </a:t>
            </a:r>
            <a:r>
              <a:rPr lang="en-US" sz="2000" dirty="0"/>
              <a:t>Remind your child that he or she is loved and that you are there for him or her. Following grief and loss, a child's sense of safety can be shaken. Children often fear that you or other people in their life might change.</a:t>
            </a:r>
          </a:p>
          <a:p>
            <a:pPr lvl="0">
              <a:spcAft>
                <a:spcPts val="600"/>
              </a:spcAft>
            </a:pPr>
            <a:endParaRPr lang="en-US" dirty="0"/>
          </a:p>
          <a:p>
            <a:pPr lvl="0">
              <a:spcAft>
                <a:spcPts val="600"/>
              </a:spcAft>
            </a:pPr>
            <a:endParaRPr lang="en-US" dirty="0"/>
          </a:p>
        </p:txBody>
      </p:sp>
    </p:spTree>
    <p:extLst>
      <p:ext uri="{BB962C8B-B14F-4D97-AF65-F5344CB8AC3E}">
        <p14:creationId xmlns:p14="http://schemas.microsoft.com/office/powerpoint/2010/main" val="388022615"/>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E65CDE2-194C-4A17-9E3C-017E8A8970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28006B32-6792-414B-BC7B-96B57FC6A840}"/>
              </a:ext>
            </a:extLst>
          </p:cNvPr>
          <p:cNvSpPr>
            <a:spLocks noGrp="1"/>
          </p:cNvSpPr>
          <p:nvPr>
            <p:ph sz="half" idx="2"/>
          </p:nvPr>
        </p:nvSpPr>
        <p:spPr>
          <a:xfrm>
            <a:off x="889214" y="1016824"/>
            <a:ext cx="10410524" cy="4436239"/>
          </a:xfrm>
        </p:spPr>
        <p:txBody>
          <a:bodyPr vert="horz" lIns="91440" tIns="45720" rIns="91440" bIns="45720" rtlCol="0">
            <a:normAutofit fontScale="92500" lnSpcReduction="10000"/>
          </a:bodyPr>
          <a:lstStyle/>
          <a:p>
            <a:pPr marL="0" lvl="0" indent="0">
              <a:spcAft>
                <a:spcPts val="600"/>
              </a:spcAft>
              <a:buNone/>
            </a:pPr>
            <a:r>
              <a:rPr lang="en-US" sz="2400" b="1" dirty="0"/>
              <a:t>9. </a:t>
            </a:r>
            <a:r>
              <a:rPr lang="en-US" sz="3600" b="1" dirty="0"/>
              <a:t>Create rituals and new family traditions</a:t>
            </a:r>
            <a:r>
              <a:rPr lang="en-US" sz="2400" dirty="0"/>
              <a:t> </a:t>
            </a:r>
          </a:p>
          <a:p>
            <a:pPr marL="0" lvl="0" indent="0">
              <a:spcAft>
                <a:spcPts val="600"/>
              </a:spcAft>
              <a:buNone/>
            </a:pPr>
            <a:r>
              <a:rPr lang="en-US" sz="2400" dirty="0"/>
              <a:t>-- Rituals can give your family tangible ways to acknowledge your grief and honor people we love. Lighting candles, recognizing special occasions, sharing stories, creating artwork are some of the ways you can incorporate new traditions or rituals.</a:t>
            </a:r>
          </a:p>
          <a:p>
            <a:pPr marL="0" lvl="0" indent="0">
              <a:spcAft>
                <a:spcPts val="600"/>
              </a:spcAft>
              <a:buNone/>
            </a:pPr>
            <a:endParaRPr lang="en-US" sz="2400" dirty="0"/>
          </a:p>
          <a:p>
            <a:pPr marL="0" indent="0">
              <a:spcAft>
                <a:spcPts val="600"/>
              </a:spcAft>
              <a:buNone/>
            </a:pPr>
            <a:r>
              <a:rPr lang="en-US" sz="2400" b="1" dirty="0"/>
              <a:t>10. </a:t>
            </a:r>
            <a:r>
              <a:rPr lang="en-US" sz="3600" b="1" dirty="0"/>
              <a:t>Be patient</a:t>
            </a:r>
            <a:r>
              <a:rPr lang="en-US" sz="3600" dirty="0"/>
              <a:t> </a:t>
            </a:r>
          </a:p>
          <a:p>
            <a:pPr marL="0" indent="0">
              <a:spcAft>
                <a:spcPts val="600"/>
              </a:spcAft>
              <a:buNone/>
            </a:pPr>
            <a:r>
              <a:rPr lang="en-US" sz="2400" dirty="0"/>
              <a:t>-- You and your child are grieving, and the most intense parts of grief often take longer than we might want. Grief also changes us in many ways. So, be patient as you and your child experience your grief. Be patient with your child with repetition. A child often has to come back to the same details and questions. Patiently spend time with your child as they (and you) grow, change and continue to construct their (your) life story.</a:t>
            </a:r>
          </a:p>
          <a:p>
            <a:endParaRPr lang="en-US" sz="2200" dirty="0">
              <a:solidFill>
                <a:srgbClr val="FFFFFF"/>
              </a:solidFill>
            </a:endParaRPr>
          </a:p>
        </p:txBody>
      </p:sp>
    </p:spTree>
    <p:extLst>
      <p:ext uri="{BB962C8B-B14F-4D97-AF65-F5344CB8AC3E}">
        <p14:creationId xmlns:p14="http://schemas.microsoft.com/office/powerpoint/2010/main" val="932603252"/>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A57295-2710-4920-B99A-4D1FA03A62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8067929-4D33-4306-9E2F-67C49CDDB5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3400" y="465745"/>
            <a:ext cx="11125200" cy="5639435"/>
          </a:xfrm>
          <a:prstGeom prst="rect">
            <a:avLst/>
          </a:prstGeom>
          <a:solidFill>
            <a:schemeClr val="tx1">
              <a:alpha val="9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60DD2C-6E9C-46B5-B424-B47B934C64B7}"/>
              </a:ext>
            </a:extLst>
          </p:cNvPr>
          <p:cNvSpPr>
            <a:spLocks noGrp="1"/>
          </p:cNvSpPr>
          <p:nvPr>
            <p:ph type="title"/>
          </p:nvPr>
        </p:nvSpPr>
        <p:spPr>
          <a:xfrm>
            <a:off x="838200" y="894027"/>
            <a:ext cx="3494362" cy="4782873"/>
          </a:xfrm>
        </p:spPr>
        <p:txBody>
          <a:bodyPr>
            <a:normAutofit/>
          </a:bodyPr>
          <a:lstStyle/>
          <a:p>
            <a:pPr algn="r"/>
            <a:r>
              <a:rPr lang="en-US" dirty="0">
                <a:solidFill>
                  <a:schemeClr val="bg1"/>
                </a:solidFill>
              </a:rPr>
              <a:t>For More Support and Information</a:t>
            </a: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F1F1C04-95C4-442E-A4B0-794D4F2944D3}"/>
              </a:ext>
            </a:extLst>
          </p:cNvPr>
          <p:cNvSpPr>
            <a:spLocks noGrp="1"/>
          </p:cNvSpPr>
          <p:nvPr>
            <p:ph idx="1"/>
          </p:nvPr>
        </p:nvSpPr>
        <p:spPr>
          <a:xfrm>
            <a:off x="4637361" y="894027"/>
            <a:ext cx="7126013" cy="5363898"/>
          </a:xfrm>
        </p:spPr>
        <p:txBody>
          <a:bodyPr anchor="ctr">
            <a:normAutofit fontScale="85000" lnSpcReduction="10000"/>
          </a:bodyPr>
          <a:lstStyle/>
          <a:p>
            <a:pPr marL="0" indent="0">
              <a:buNone/>
            </a:pPr>
            <a:r>
              <a:rPr lang="en-US" sz="1700" b="1" u="sng" dirty="0">
                <a:solidFill>
                  <a:schemeClr val="bg1"/>
                </a:solidFill>
              </a:rPr>
              <a:t>DCPS School Mental Health Support for Children:</a:t>
            </a:r>
            <a:endParaRPr lang="en-US" sz="1700" dirty="0">
              <a:solidFill>
                <a:schemeClr val="bg1"/>
              </a:solidFill>
            </a:endParaRPr>
          </a:p>
          <a:p>
            <a:pPr marL="0" indent="0">
              <a:buNone/>
            </a:pPr>
            <a:r>
              <a:rPr lang="en-US" sz="2600" dirty="0">
                <a:solidFill>
                  <a:schemeClr val="bg1"/>
                </a:solidFill>
              </a:rPr>
              <a:t>For Individual counseling email </a:t>
            </a:r>
            <a:r>
              <a:rPr lang="en-US" sz="2600" dirty="0">
                <a:solidFill>
                  <a:schemeClr val="bg1"/>
                </a:solidFill>
                <a:hlinkClick r:id="rId2"/>
              </a:rPr>
              <a:t>Allison.Hopkins@k12.dc.gov</a:t>
            </a:r>
            <a:endParaRPr lang="en-US" sz="2600" dirty="0">
              <a:solidFill>
                <a:schemeClr val="bg1"/>
              </a:solidFill>
            </a:endParaRPr>
          </a:p>
          <a:p>
            <a:pPr marL="0" indent="0">
              <a:buNone/>
            </a:pPr>
            <a:endParaRPr lang="en-US" sz="2600" dirty="0">
              <a:solidFill>
                <a:schemeClr val="bg1"/>
              </a:solidFill>
            </a:endParaRPr>
          </a:p>
          <a:p>
            <a:pPr marL="0" indent="0">
              <a:buNone/>
            </a:pPr>
            <a:r>
              <a:rPr lang="en-US" sz="2600" dirty="0">
                <a:solidFill>
                  <a:schemeClr val="bg1"/>
                </a:solidFill>
              </a:rPr>
              <a:t>For small group counseling </a:t>
            </a:r>
            <a:r>
              <a:rPr lang="en-US" sz="2600" dirty="0" err="1">
                <a:solidFill>
                  <a:schemeClr val="bg1"/>
                </a:solidFill>
              </a:rPr>
              <a:t>SignUp</a:t>
            </a:r>
            <a:r>
              <a:rPr lang="en-US" sz="2600" dirty="0">
                <a:solidFill>
                  <a:schemeClr val="bg1"/>
                </a:solidFill>
              </a:rPr>
              <a:t> Genius in Paw Print </a:t>
            </a:r>
          </a:p>
          <a:p>
            <a:pPr marL="0" indent="0">
              <a:buNone/>
            </a:pPr>
            <a:endParaRPr lang="en-US" sz="1900" dirty="0">
              <a:solidFill>
                <a:schemeClr val="bg1"/>
              </a:solidFill>
            </a:endParaRPr>
          </a:p>
          <a:p>
            <a:pPr marL="0" indent="0">
              <a:buNone/>
            </a:pPr>
            <a:r>
              <a:rPr lang="en-US" sz="1900" b="1" u="sng" dirty="0">
                <a:solidFill>
                  <a:schemeClr val="bg1"/>
                </a:solidFill>
              </a:rPr>
              <a:t>Community Based Agencies</a:t>
            </a:r>
            <a:r>
              <a:rPr lang="en-US" sz="1900" dirty="0">
                <a:solidFill>
                  <a:schemeClr val="bg1"/>
                </a:solidFill>
              </a:rPr>
              <a:t>: </a:t>
            </a:r>
          </a:p>
          <a:p>
            <a:pPr marL="0" indent="0">
              <a:buNone/>
            </a:pPr>
            <a:r>
              <a:rPr lang="en-US" sz="1900" dirty="0">
                <a:solidFill>
                  <a:schemeClr val="bg1"/>
                </a:solidFill>
              </a:rPr>
              <a:t>Washington Anxiety Center of </a:t>
            </a:r>
            <a:r>
              <a:rPr lang="en-US" sz="1900" dirty="0" err="1">
                <a:solidFill>
                  <a:schemeClr val="bg1"/>
                </a:solidFill>
              </a:rPr>
              <a:t>Captiol</a:t>
            </a:r>
            <a:r>
              <a:rPr lang="en-US" sz="1900" dirty="0">
                <a:solidFill>
                  <a:schemeClr val="bg1"/>
                </a:solidFill>
              </a:rPr>
              <a:t> Hill: </a:t>
            </a:r>
            <a:r>
              <a:rPr lang="en-US" sz="1900" u="sng" dirty="0">
                <a:solidFill>
                  <a:schemeClr val="bg1"/>
                </a:solidFill>
                <a:hlinkClick r:id="rId3"/>
              </a:rPr>
              <a:t>http://www.washingtonanxietycenter.com/</a:t>
            </a:r>
            <a:endParaRPr lang="en-US" sz="1900" dirty="0">
              <a:solidFill>
                <a:schemeClr val="bg1"/>
              </a:solidFill>
            </a:endParaRPr>
          </a:p>
          <a:p>
            <a:pPr marL="0" indent="0">
              <a:buNone/>
            </a:pPr>
            <a:r>
              <a:rPr lang="en-US" sz="1900" dirty="0">
                <a:solidFill>
                  <a:schemeClr val="bg1"/>
                </a:solidFill>
              </a:rPr>
              <a:t>Wendt Center for Loss and Healing: </a:t>
            </a:r>
            <a:r>
              <a:rPr lang="en-US" sz="1900" u="sng" dirty="0">
                <a:solidFill>
                  <a:schemeClr val="bg1"/>
                </a:solidFill>
                <a:hlinkClick r:id="rId4"/>
              </a:rPr>
              <a:t>https://www.wendtcenter.org/</a:t>
            </a:r>
            <a:endParaRPr lang="en-US" sz="1900" u="sng" dirty="0">
              <a:solidFill>
                <a:schemeClr val="bg1"/>
              </a:solidFill>
            </a:endParaRPr>
          </a:p>
          <a:p>
            <a:pPr marL="0" indent="0">
              <a:buNone/>
            </a:pPr>
            <a:endParaRPr lang="en-US" sz="1900" dirty="0">
              <a:solidFill>
                <a:schemeClr val="bg1"/>
              </a:solidFill>
            </a:endParaRPr>
          </a:p>
          <a:p>
            <a:pPr marL="0" indent="0">
              <a:buNone/>
            </a:pPr>
            <a:r>
              <a:rPr lang="en-US" sz="1900" b="1" u="sng" dirty="0">
                <a:solidFill>
                  <a:schemeClr val="bg1"/>
                </a:solidFill>
              </a:rPr>
              <a:t>Additional Resources:</a:t>
            </a:r>
            <a:endParaRPr lang="en-US" sz="1900" dirty="0">
              <a:solidFill>
                <a:schemeClr val="bg1"/>
              </a:solidFill>
            </a:endParaRPr>
          </a:p>
          <a:p>
            <a:pPr marL="0" indent="0">
              <a:buNone/>
            </a:pPr>
            <a:r>
              <a:rPr lang="en-US" sz="1900" dirty="0">
                <a:solidFill>
                  <a:schemeClr val="bg1"/>
                </a:solidFill>
              </a:rPr>
              <a:t>National Alliance for Grieving Children </a:t>
            </a:r>
            <a:r>
              <a:rPr lang="en-US" sz="1900" u="sng" dirty="0">
                <a:solidFill>
                  <a:schemeClr val="bg1"/>
                </a:solidFill>
                <a:hlinkClick r:id="rId5"/>
              </a:rPr>
              <a:t>https://childrengrieve.org/</a:t>
            </a:r>
            <a:endParaRPr lang="en-US" sz="1900" dirty="0">
              <a:solidFill>
                <a:schemeClr val="bg1"/>
              </a:solidFill>
            </a:endParaRPr>
          </a:p>
          <a:p>
            <a:pPr marL="0" indent="0">
              <a:buNone/>
            </a:pPr>
            <a:r>
              <a:rPr lang="en-US" sz="1900" dirty="0">
                <a:solidFill>
                  <a:schemeClr val="bg1"/>
                </a:solidFill>
              </a:rPr>
              <a:t>Sesame Street in Communities: </a:t>
            </a:r>
            <a:r>
              <a:rPr lang="en-US" sz="1900" u="sng" dirty="0">
                <a:solidFill>
                  <a:schemeClr val="bg1"/>
                </a:solidFill>
                <a:hlinkClick r:id="rId6"/>
              </a:rPr>
              <a:t>https://sesamestreetincommunities.org/topics/grief/</a:t>
            </a:r>
            <a:endParaRPr lang="en-US" sz="1900" u="sng" dirty="0">
              <a:solidFill>
                <a:schemeClr val="bg1"/>
              </a:solidFill>
            </a:endParaRPr>
          </a:p>
          <a:p>
            <a:pPr marL="0" indent="0">
              <a:buNone/>
            </a:pPr>
            <a:r>
              <a:rPr lang="en-US" sz="1900" dirty="0">
                <a:solidFill>
                  <a:schemeClr val="bg1"/>
                </a:solidFill>
              </a:rPr>
              <a:t>The </a:t>
            </a:r>
            <a:r>
              <a:rPr lang="en-US" sz="1900" dirty="0" err="1">
                <a:solidFill>
                  <a:schemeClr val="bg1"/>
                </a:solidFill>
              </a:rPr>
              <a:t>Dougy</a:t>
            </a:r>
            <a:r>
              <a:rPr lang="en-US" sz="1900" dirty="0">
                <a:solidFill>
                  <a:schemeClr val="bg1"/>
                </a:solidFill>
              </a:rPr>
              <a:t> Center: The National Center for Grieving Children</a:t>
            </a:r>
            <a:r>
              <a:rPr lang="en-US" sz="1900" dirty="0">
                <a:hlinkClick r:id="rId7"/>
              </a:rPr>
              <a:t> https://www.dougy.org/</a:t>
            </a:r>
            <a:endParaRPr lang="en-US" sz="1900" dirty="0">
              <a:solidFill>
                <a:schemeClr val="bg1"/>
              </a:solidFill>
            </a:endParaRPr>
          </a:p>
          <a:p>
            <a:pPr marL="0" indent="0">
              <a:buNone/>
            </a:pPr>
            <a:r>
              <a:rPr lang="en-US" sz="1900" dirty="0">
                <a:solidFill>
                  <a:schemeClr val="bg1"/>
                </a:solidFill>
              </a:rPr>
              <a:t>National Association of School Psychologists </a:t>
            </a:r>
            <a:r>
              <a:rPr lang="en-US" sz="1900" u="sng" dirty="0">
                <a:solidFill>
                  <a:schemeClr val="bg1"/>
                </a:solidFill>
                <a:hlinkClick r:id="rId8"/>
              </a:rPr>
              <a:t>https://www.nasponline.org/</a:t>
            </a:r>
            <a:endParaRPr lang="en-US" sz="1900" dirty="0">
              <a:solidFill>
                <a:schemeClr val="bg1"/>
              </a:solidFill>
            </a:endParaRPr>
          </a:p>
          <a:p>
            <a:endParaRPr lang="en-US" sz="1700" dirty="0">
              <a:solidFill>
                <a:schemeClr val="bg1"/>
              </a:solidFill>
            </a:endParaRPr>
          </a:p>
        </p:txBody>
      </p:sp>
    </p:spTree>
    <p:extLst>
      <p:ext uri="{BB962C8B-B14F-4D97-AF65-F5344CB8AC3E}">
        <p14:creationId xmlns:p14="http://schemas.microsoft.com/office/powerpoint/2010/main" val="153380518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79E2A-454A-4CC0-A983-B62C3D2F12C0}"/>
              </a:ext>
            </a:extLst>
          </p:cNvPr>
          <p:cNvSpPr>
            <a:spLocks noGrp="1"/>
          </p:cNvSpPr>
          <p:nvPr>
            <p:ph type="title"/>
          </p:nvPr>
        </p:nvSpPr>
        <p:spPr>
          <a:xfrm>
            <a:off x="804673" y="1445494"/>
            <a:ext cx="3616856" cy="4376572"/>
          </a:xfrm>
        </p:spPr>
        <p:txBody>
          <a:bodyPr anchor="ctr">
            <a:normAutofit/>
          </a:bodyPr>
          <a:lstStyle/>
          <a:p>
            <a:r>
              <a:rPr lang="en-US" sz="4800"/>
              <a:t>Objectives</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5A10D57-35E1-4318-B582-C715C632A6E5}"/>
              </a:ext>
            </a:extLst>
          </p:cNvPr>
          <p:cNvSpPr>
            <a:spLocks noGrp="1"/>
          </p:cNvSpPr>
          <p:nvPr>
            <p:ph idx="1"/>
          </p:nvPr>
        </p:nvSpPr>
        <p:spPr>
          <a:xfrm>
            <a:off x="6096000" y="1399032"/>
            <a:ext cx="5501834" cy="4471416"/>
          </a:xfrm>
        </p:spPr>
        <p:txBody>
          <a:bodyPr anchor="ctr">
            <a:normAutofit/>
          </a:bodyPr>
          <a:lstStyle/>
          <a:p>
            <a:r>
              <a:rPr lang="en-US" sz="2200" dirty="0">
                <a:solidFill>
                  <a:schemeClr val="bg1"/>
                </a:solidFill>
              </a:rPr>
              <a:t>How to deliver difficult news to a child</a:t>
            </a:r>
          </a:p>
          <a:p>
            <a:r>
              <a:rPr lang="en-US" sz="2200" dirty="0">
                <a:solidFill>
                  <a:schemeClr val="bg1"/>
                </a:solidFill>
              </a:rPr>
              <a:t>Grief and loss for children</a:t>
            </a:r>
          </a:p>
          <a:p>
            <a:r>
              <a:rPr lang="en-US" sz="2200" dirty="0">
                <a:solidFill>
                  <a:schemeClr val="bg1"/>
                </a:solidFill>
              </a:rPr>
              <a:t>How caregivers and parents can help </a:t>
            </a:r>
          </a:p>
          <a:p>
            <a:r>
              <a:rPr lang="en-US" sz="2200" dirty="0">
                <a:solidFill>
                  <a:schemeClr val="bg1"/>
                </a:solidFill>
              </a:rPr>
              <a:t>Additional resources</a:t>
            </a:r>
          </a:p>
        </p:txBody>
      </p:sp>
    </p:spTree>
    <p:extLst>
      <p:ext uri="{BB962C8B-B14F-4D97-AF65-F5344CB8AC3E}">
        <p14:creationId xmlns:p14="http://schemas.microsoft.com/office/powerpoint/2010/main" val="65358770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B76D444-2756-434F-AE61-96D69830C1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44E271-526C-45BA-888A-56C4D3D4468E}"/>
              </a:ext>
            </a:extLst>
          </p:cNvPr>
          <p:cNvSpPr>
            <a:spLocks noGrp="1"/>
          </p:cNvSpPr>
          <p:nvPr>
            <p:ph type="title"/>
          </p:nvPr>
        </p:nvSpPr>
        <p:spPr>
          <a:xfrm>
            <a:off x="422475" y="132391"/>
            <a:ext cx="8753328" cy="1777419"/>
          </a:xfrm>
        </p:spPr>
        <p:txBody>
          <a:bodyPr vert="horz" lIns="91440" tIns="45720" rIns="91440" bIns="45720" rtlCol="0" anchor="b">
            <a:normAutofit/>
          </a:bodyPr>
          <a:lstStyle/>
          <a:p>
            <a:r>
              <a:rPr lang="en-US" sz="3700" dirty="0"/>
              <a:t>How to Deliver Difficult News to Children:</a:t>
            </a:r>
            <a:br>
              <a:rPr lang="en-US" sz="3700" dirty="0"/>
            </a:br>
            <a:endParaRPr lang="en-US" sz="3700" dirty="0"/>
          </a:p>
        </p:txBody>
      </p:sp>
      <p:cxnSp>
        <p:nvCxnSpPr>
          <p:cNvPr id="13" name="Straight Connector 12">
            <a:extLst>
              <a:ext uri="{FF2B5EF4-FFF2-40B4-BE49-F238E27FC236}">
                <a16:creationId xmlns:a16="http://schemas.microsoft.com/office/drawing/2014/main" id="{CF8F36E2-BBE5-43FE-822F-AD8CAE08C0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1417320"/>
            <a:ext cx="0" cy="402336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13A03417-FB90-4A81-9D5E-C276AEE8404A}"/>
              </a:ext>
            </a:extLst>
          </p:cNvPr>
          <p:cNvSpPr>
            <a:spLocks noGrp="1"/>
          </p:cNvSpPr>
          <p:nvPr>
            <p:ph type="body" sz="half" idx="2"/>
          </p:nvPr>
        </p:nvSpPr>
        <p:spPr>
          <a:xfrm>
            <a:off x="795382" y="2334461"/>
            <a:ext cx="4887685" cy="3210179"/>
          </a:xfrm>
        </p:spPr>
        <p:txBody>
          <a:bodyPr vert="horz" lIns="91440" tIns="45720" rIns="91440" bIns="45720" rtlCol="0" anchor="t">
            <a:normAutofit/>
          </a:bodyPr>
          <a:lstStyle/>
          <a:p>
            <a:pPr indent="-228600">
              <a:buFont typeface="Arial" panose="020B0604020202020204" pitchFamily="34" charset="0"/>
              <a:buChar char="•"/>
            </a:pPr>
            <a:r>
              <a:rPr lang="en-US" sz="2000" dirty="0"/>
              <a:t>No one size fits all</a:t>
            </a:r>
          </a:p>
          <a:p>
            <a:pPr indent="-228600">
              <a:buFont typeface="Arial" panose="020B0604020202020204" pitchFamily="34" charset="0"/>
              <a:buChar char="•"/>
            </a:pPr>
            <a:r>
              <a:rPr lang="en-US" sz="2000" dirty="0"/>
              <a:t>Consider age and development</a:t>
            </a:r>
          </a:p>
          <a:p>
            <a:pPr indent="-228600">
              <a:buFont typeface="Arial" panose="020B0604020202020204" pitchFamily="34" charset="0"/>
              <a:buChar char="•"/>
            </a:pPr>
            <a:r>
              <a:rPr lang="en-US" sz="2000" dirty="0"/>
              <a:t>Simple and Honest</a:t>
            </a:r>
          </a:p>
          <a:p>
            <a:pPr indent="-228600">
              <a:buFont typeface="Arial" panose="020B0604020202020204" pitchFamily="34" charset="0"/>
              <a:buChar char="•"/>
            </a:pPr>
            <a:r>
              <a:rPr lang="en-US" sz="2000" dirty="0"/>
              <a:t>Clear language </a:t>
            </a:r>
          </a:p>
          <a:p>
            <a:pPr indent="-228600">
              <a:buFont typeface="Arial" panose="020B0604020202020204" pitchFamily="34" charset="0"/>
              <a:buChar char="•"/>
            </a:pPr>
            <a:r>
              <a:rPr lang="en-US" sz="2000" dirty="0"/>
              <a:t>Your child will likely have questions</a:t>
            </a:r>
          </a:p>
          <a:p>
            <a:pPr lvl="1" indent="-228600">
              <a:buFont typeface="Arial" panose="020B0604020202020204" pitchFamily="34" charset="0"/>
              <a:buChar char="•"/>
            </a:pPr>
            <a:r>
              <a:rPr lang="en-US" sz="2000" dirty="0"/>
              <a:t>it is ok to say “I don’t know”</a:t>
            </a:r>
          </a:p>
          <a:p>
            <a:pPr lvl="1" indent="-228600">
              <a:buFont typeface="Arial" panose="020B0604020202020204" pitchFamily="34" charset="0"/>
              <a:buChar char="•"/>
            </a:pPr>
            <a:r>
              <a:rPr lang="en-US" sz="2000" dirty="0"/>
              <a:t>Wait and see before giving more  information than they can handle</a:t>
            </a:r>
          </a:p>
        </p:txBody>
      </p:sp>
      <p:sp>
        <p:nvSpPr>
          <p:cNvPr id="7" name="TextBox 6">
            <a:extLst>
              <a:ext uri="{FF2B5EF4-FFF2-40B4-BE49-F238E27FC236}">
                <a16:creationId xmlns:a16="http://schemas.microsoft.com/office/drawing/2014/main" id="{1DAC1670-E837-4213-A91B-AE3C0A112762}"/>
              </a:ext>
            </a:extLst>
          </p:cNvPr>
          <p:cNvSpPr txBox="1"/>
          <p:nvPr/>
        </p:nvSpPr>
        <p:spPr>
          <a:xfrm>
            <a:off x="6492240" y="2349339"/>
            <a:ext cx="4937753" cy="2585323"/>
          </a:xfrm>
          <a:prstGeom prst="rect">
            <a:avLst/>
          </a:prstGeom>
          <a:noFill/>
        </p:spPr>
        <p:txBody>
          <a:bodyPr wrap="square" rtlCol="0">
            <a:spAutoFit/>
          </a:bodyPr>
          <a:lstStyle/>
          <a:p>
            <a:r>
              <a:rPr lang="en-US" dirty="0"/>
              <a:t>Helpful to </a:t>
            </a:r>
            <a:r>
              <a:rPr lang="en-US" b="1" dirty="0"/>
              <a:t>reassure</a:t>
            </a:r>
            <a:r>
              <a:rPr lang="en-US" dirty="0"/>
              <a:t> your child:</a:t>
            </a:r>
          </a:p>
          <a:p>
            <a:endParaRPr lang="en-US" dirty="0"/>
          </a:p>
          <a:p>
            <a:pPr algn="ctr"/>
            <a:r>
              <a:rPr lang="en-US" dirty="0"/>
              <a:t>“this is hard, but we will get through it together.” </a:t>
            </a:r>
          </a:p>
          <a:p>
            <a:pPr algn="ctr"/>
            <a:endParaRPr lang="en-US" dirty="0"/>
          </a:p>
          <a:p>
            <a:pPr algn="ctr"/>
            <a:r>
              <a:rPr lang="en-US" dirty="0"/>
              <a:t>“It’s our job to enjoy our lives, stay healthy and safe, and let people know how much we love them.”</a:t>
            </a:r>
          </a:p>
          <a:p>
            <a:endParaRPr lang="en-US" dirty="0"/>
          </a:p>
          <a:p>
            <a:endParaRPr lang="en-US" dirty="0"/>
          </a:p>
        </p:txBody>
      </p:sp>
    </p:spTree>
    <p:extLst>
      <p:ext uri="{BB962C8B-B14F-4D97-AF65-F5344CB8AC3E}">
        <p14:creationId xmlns:p14="http://schemas.microsoft.com/office/powerpoint/2010/main" val="201593237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9578D-C4A8-4DE2-9710-DDB0D7C445F4}"/>
              </a:ext>
            </a:extLst>
          </p:cNvPr>
          <p:cNvSpPr>
            <a:spLocks noGrp="1"/>
          </p:cNvSpPr>
          <p:nvPr>
            <p:ph type="title"/>
          </p:nvPr>
        </p:nvSpPr>
        <p:spPr>
          <a:xfrm>
            <a:off x="762000" y="477837"/>
            <a:ext cx="5314536" cy="1325563"/>
          </a:xfrm>
        </p:spPr>
        <p:txBody>
          <a:bodyPr vert="horz" lIns="91440" tIns="45720" rIns="91440" bIns="45720" rtlCol="0" anchor="ctr">
            <a:normAutofit/>
          </a:bodyPr>
          <a:lstStyle/>
          <a:p>
            <a:r>
              <a:rPr lang="en-US" sz="4400" b="1" dirty="0"/>
              <a:t>Grief </a:t>
            </a:r>
          </a:p>
        </p:txBody>
      </p:sp>
      <p:sp>
        <p:nvSpPr>
          <p:cNvPr id="4" name="Text Placeholder 3">
            <a:extLst>
              <a:ext uri="{FF2B5EF4-FFF2-40B4-BE49-F238E27FC236}">
                <a16:creationId xmlns:a16="http://schemas.microsoft.com/office/drawing/2014/main" id="{9034CC27-B956-4DFE-94A8-6CB46824F011}"/>
              </a:ext>
            </a:extLst>
          </p:cNvPr>
          <p:cNvSpPr>
            <a:spLocks noGrp="1"/>
          </p:cNvSpPr>
          <p:nvPr>
            <p:ph type="body" sz="half" idx="2"/>
          </p:nvPr>
        </p:nvSpPr>
        <p:spPr>
          <a:xfrm>
            <a:off x="762000" y="1803400"/>
            <a:ext cx="5435600" cy="4927600"/>
          </a:xfrm>
        </p:spPr>
        <p:txBody>
          <a:bodyPr vert="horz" lIns="91440" tIns="45720" rIns="91440" bIns="45720" rtlCol="0" anchor="t">
            <a:normAutofit/>
          </a:bodyPr>
          <a:lstStyle/>
          <a:p>
            <a:pPr indent="-228600">
              <a:buFont typeface="Arial" panose="020B0604020202020204" pitchFamily="34" charset="0"/>
              <a:buChar char="•"/>
            </a:pPr>
            <a:r>
              <a:rPr lang="en-US" sz="2000" dirty="0"/>
              <a:t>Grief in adults is often characterized by sadness, emotional pain, and introspection</a:t>
            </a:r>
          </a:p>
          <a:p>
            <a:pPr indent="-228600">
              <a:buFont typeface="Arial" panose="020B0604020202020204" pitchFamily="34" charset="0"/>
              <a:buChar char="•"/>
            </a:pPr>
            <a:r>
              <a:rPr lang="en-US" sz="2000" dirty="0"/>
              <a:t>Children’s reactions differ according to age, developmental level, cultural factors, relationships, and how adults around them are grieving </a:t>
            </a:r>
          </a:p>
          <a:p>
            <a:pPr indent="-228600">
              <a:buFont typeface="Arial" panose="020B0604020202020204" pitchFamily="34" charset="0"/>
              <a:buChar char="•"/>
            </a:pPr>
            <a:r>
              <a:rPr lang="en-US" sz="2000" dirty="0"/>
              <a:t>Reactions and behaviors vary for each child</a:t>
            </a:r>
          </a:p>
          <a:p>
            <a:pPr indent="-228600">
              <a:buFont typeface="Arial" panose="020B0604020202020204" pitchFamily="34" charset="0"/>
              <a:buChar char="•"/>
            </a:pPr>
            <a:r>
              <a:rPr lang="en-US" sz="2000" dirty="0"/>
              <a:t>No set timeline </a:t>
            </a:r>
          </a:p>
          <a:p>
            <a:pPr indent="-228600">
              <a:buFont typeface="Arial" panose="020B0604020202020204" pitchFamily="34" charset="0"/>
              <a:buChar char="•"/>
            </a:pPr>
            <a:r>
              <a:rPr lang="en-US" sz="2000" dirty="0"/>
              <a:t>Children might not be able to verbalize their feelings, may see behavior changes</a:t>
            </a:r>
          </a:p>
          <a:p>
            <a:pPr indent="-228600">
              <a:buFont typeface="Arial" panose="020B0604020202020204" pitchFamily="34" charset="0"/>
              <a:buChar char="•"/>
            </a:pPr>
            <a:r>
              <a:rPr lang="en-US" sz="2000" dirty="0"/>
              <a:t>Parents and caregivers can provide reassurance, connect children to helping professionals or supports</a:t>
            </a:r>
          </a:p>
          <a:p>
            <a:pPr indent="-228600">
              <a:buFont typeface="Arial" panose="020B0604020202020204" pitchFamily="34" charset="0"/>
              <a:buChar char="•"/>
            </a:pPr>
            <a:endParaRPr lang="en-US" sz="1800" dirty="0"/>
          </a:p>
        </p:txBody>
      </p:sp>
      <p:sp>
        <p:nvSpPr>
          <p:cNvPr id="135" name="Freeform: Shape 134">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descr="45 Types of White Flowers with Pictures | Flower Glossary">
            <a:extLst>
              <a:ext uri="{FF2B5EF4-FFF2-40B4-BE49-F238E27FC236}">
                <a16:creationId xmlns:a16="http://schemas.microsoft.com/office/drawing/2014/main" id="{B59C7966-6CA9-44D4-95C4-692193BB3DA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962" r="-1" b="-1"/>
          <a:stretch/>
        </p:blipFill>
        <p:spPr bwMode="auto">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247538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F96E5C9-4D8B-4C55-A10D-FA96B87601B4}"/>
              </a:ext>
            </a:extLst>
          </p:cNvPr>
          <p:cNvSpPr>
            <a:spLocks noGrp="1"/>
          </p:cNvSpPr>
          <p:nvPr>
            <p:ph type="title"/>
          </p:nvPr>
        </p:nvSpPr>
        <p:spPr>
          <a:xfrm>
            <a:off x="2555631" y="457200"/>
            <a:ext cx="7080738" cy="6045200"/>
          </a:xfrm>
        </p:spPr>
        <p:txBody>
          <a:bodyPr>
            <a:normAutofit/>
          </a:bodyPr>
          <a:lstStyle/>
          <a:p>
            <a:pPr marL="0" lvl="0" indent="0" algn="ctr" fontAlgn="base">
              <a:buNone/>
            </a:pPr>
            <a:r>
              <a:rPr lang="en-US" sz="2800" b="1" dirty="0">
                <a:solidFill>
                  <a:schemeClr val="bg1">
                    <a:lumMod val="95000"/>
                    <a:lumOff val="5000"/>
                  </a:schemeClr>
                </a:solidFill>
              </a:rPr>
              <a:t>Grief Reactions in Children</a:t>
            </a:r>
          </a:p>
          <a:p>
            <a:pPr marL="0" lvl="0" indent="0" algn="ctr" fontAlgn="base">
              <a:buNone/>
            </a:pPr>
            <a:endParaRPr lang="en-US" sz="2200" b="1" dirty="0">
              <a:solidFill>
                <a:schemeClr val="bg1">
                  <a:lumMod val="95000"/>
                  <a:lumOff val="5000"/>
                </a:schemeClr>
              </a:solidFill>
            </a:endParaRPr>
          </a:p>
          <a:p>
            <a:pPr marL="0" lvl="0" indent="0" algn="ctr" fontAlgn="base">
              <a:buNone/>
            </a:pPr>
            <a:r>
              <a:rPr lang="en-US" sz="2200" b="1" dirty="0">
                <a:solidFill>
                  <a:schemeClr val="bg1">
                    <a:lumMod val="95000"/>
                    <a:lumOff val="5000"/>
                  </a:schemeClr>
                </a:solidFill>
              </a:rPr>
              <a:t>Preschool</a:t>
            </a:r>
            <a:r>
              <a:rPr lang="en-US" sz="2200" dirty="0">
                <a:solidFill>
                  <a:schemeClr val="bg1">
                    <a:lumMod val="95000"/>
                    <a:lumOff val="5000"/>
                  </a:schemeClr>
                </a:solidFill>
              </a:rPr>
              <a:t> </a:t>
            </a:r>
            <a:br>
              <a:rPr lang="en-US" sz="2200" dirty="0">
                <a:solidFill>
                  <a:schemeClr val="bg1">
                    <a:lumMod val="95000"/>
                    <a:lumOff val="5000"/>
                  </a:schemeClr>
                </a:solidFill>
              </a:rPr>
            </a:br>
            <a:r>
              <a:rPr lang="en-US" sz="2200" dirty="0">
                <a:solidFill>
                  <a:schemeClr val="bg1">
                    <a:lumMod val="95000"/>
                    <a:lumOff val="5000"/>
                  </a:schemeClr>
                </a:solidFill>
              </a:rPr>
              <a:t>Regressive behaviors</a:t>
            </a:r>
            <a:br>
              <a:rPr lang="en-US" sz="2200" dirty="0">
                <a:solidFill>
                  <a:schemeClr val="bg1">
                    <a:lumMod val="95000"/>
                    <a:lumOff val="5000"/>
                  </a:schemeClr>
                </a:solidFill>
              </a:rPr>
            </a:br>
            <a:r>
              <a:rPr lang="en-US" sz="2200" dirty="0">
                <a:solidFill>
                  <a:schemeClr val="bg1">
                    <a:lumMod val="95000"/>
                    <a:lumOff val="5000"/>
                  </a:schemeClr>
                </a:solidFill>
              </a:rPr>
              <a:t> decreased verbalization, increased anxiety</a:t>
            </a:r>
          </a:p>
          <a:p>
            <a:pPr algn="ctr" fontAlgn="base"/>
            <a:endParaRPr lang="en-US" sz="2200" dirty="0">
              <a:solidFill>
                <a:schemeClr val="bg1">
                  <a:lumMod val="95000"/>
                  <a:lumOff val="5000"/>
                </a:schemeClr>
              </a:solidFill>
            </a:endParaRPr>
          </a:p>
          <a:p>
            <a:pPr marL="0" lvl="0" indent="0" algn="ctr" fontAlgn="base">
              <a:buNone/>
            </a:pPr>
            <a:r>
              <a:rPr lang="en-US" sz="2200" b="1" dirty="0">
                <a:solidFill>
                  <a:schemeClr val="bg1">
                    <a:lumMod val="95000"/>
                    <a:lumOff val="5000"/>
                  </a:schemeClr>
                </a:solidFill>
              </a:rPr>
              <a:t>Elementary</a:t>
            </a:r>
            <a:r>
              <a:rPr lang="en-US" sz="2200" dirty="0">
                <a:solidFill>
                  <a:schemeClr val="bg1">
                    <a:lumMod val="95000"/>
                    <a:lumOff val="5000"/>
                  </a:schemeClr>
                </a:solidFill>
              </a:rPr>
              <a:t> </a:t>
            </a:r>
            <a:br>
              <a:rPr lang="en-US" sz="2200" dirty="0">
                <a:solidFill>
                  <a:schemeClr val="bg1">
                    <a:lumMod val="95000"/>
                    <a:lumOff val="5000"/>
                  </a:schemeClr>
                </a:solidFill>
              </a:rPr>
            </a:br>
            <a:r>
              <a:rPr lang="en-US" sz="2200" dirty="0">
                <a:solidFill>
                  <a:schemeClr val="bg1">
                    <a:lumMod val="95000"/>
                    <a:lumOff val="5000"/>
                  </a:schemeClr>
                </a:solidFill>
              </a:rPr>
              <a:t> Decreased academic performance,</a:t>
            </a:r>
            <a:br>
              <a:rPr lang="en-US" sz="2200" dirty="0">
                <a:solidFill>
                  <a:schemeClr val="bg1">
                    <a:lumMod val="95000"/>
                    <a:lumOff val="5000"/>
                  </a:schemeClr>
                </a:solidFill>
              </a:rPr>
            </a:br>
            <a:r>
              <a:rPr lang="en-US" sz="2200" dirty="0">
                <a:solidFill>
                  <a:schemeClr val="bg1">
                    <a:lumMod val="95000"/>
                    <a:lumOff val="5000"/>
                  </a:schemeClr>
                </a:solidFill>
              </a:rPr>
              <a:t> attention/concentration, and attendance; </a:t>
            </a:r>
            <a:br>
              <a:rPr lang="en-US" sz="2200" dirty="0">
                <a:solidFill>
                  <a:schemeClr val="bg1">
                    <a:lumMod val="95000"/>
                    <a:lumOff val="5000"/>
                  </a:schemeClr>
                </a:solidFill>
              </a:rPr>
            </a:br>
            <a:r>
              <a:rPr lang="en-US" sz="2200" dirty="0">
                <a:solidFill>
                  <a:schemeClr val="bg1">
                    <a:lumMod val="95000"/>
                    <a:lumOff val="5000"/>
                  </a:schemeClr>
                </a:solidFill>
              </a:rPr>
              <a:t>irritability, aggression, and disruptive behaviors; </a:t>
            </a:r>
            <a:br>
              <a:rPr lang="en-US" sz="2200" dirty="0">
                <a:solidFill>
                  <a:schemeClr val="bg1">
                    <a:lumMod val="95000"/>
                    <a:lumOff val="5000"/>
                  </a:schemeClr>
                </a:solidFill>
              </a:rPr>
            </a:br>
            <a:r>
              <a:rPr lang="en-US" sz="2200" dirty="0">
                <a:solidFill>
                  <a:schemeClr val="bg1">
                    <a:lumMod val="95000"/>
                    <a:lumOff val="5000"/>
                  </a:schemeClr>
                </a:solidFill>
              </a:rPr>
              <a:t>somatic complaints; </a:t>
            </a:r>
            <a:br>
              <a:rPr lang="en-US" sz="2200" dirty="0">
                <a:solidFill>
                  <a:schemeClr val="bg1">
                    <a:lumMod val="95000"/>
                    <a:lumOff val="5000"/>
                  </a:schemeClr>
                </a:solidFill>
              </a:rPr>
            </a:br>
            <a:r>
              <a:rPr lang="en-US" sz="2200" dirty="0">
                <a:solidFill>
                  <a:schemeClr val="bg1">
                    <a:lumMod val="95000"/>
                    <a:lumOff val="5000"/>
                  </a:schemeClr>
                </a:solidFill>
              </a:rPr>
              <a:t>sleep/eating disturbances; </a:t>
            </a:r>
            <a:br>
              <a:rPr lang="en-US" sz="2200" dirty="0">
                <a:solidFill>
                  <a:schemeClr val="bg1">
                    <a:lumMod val="95000"/>
                    <a:lumOff val="5000"/>
                  </a:schemeClr>
                </a:solidFill>
              </a:rPr>
            </a:br>
            <a:r>
              <a:rPr lang="en-US" sz="2200" dirty="0">
                <a:solidFill>
                  <a:schemeClr val="bg1">
                    <a:lumMod val="95000"/>
                    <a:lumOff val="5000"/>
                  </a:schemeClr>
                </a:solidFill>
              </a:rPr>
              <a:t>social withdrawal; </a:t>
            </a:r>
            <a:br>
              <a:rPr lang="en-US" sz="2200" dirty="0">
                <a:solidFill>
                  <a:schemeClr val="bg1">
                    <a:lumMod val="95000"/>
                    <a:lumOff val="5000"/>
                  </a:schemeClr>
                </a:solidFill>
              </a:rPr>
            </a:br>
            <a:r>
              <a:rPr lang="en-US" sz="2200" dirty="0">
                <a:solidFill>
                  <a:schemeClr val="bg1">
                    <a:lumMod val="95000"/>
                    <a:lumOff val="5000"/>
                  </a:schemeClr>
                </a:solidFill>
              </a:rPr>
              <a:t>guilt, depression, and anxiety; </a:t>
            </a:r>
            <a:br>
              <a:rPr lang="en-US" sz="2200" dirty="0">
                <a:solidFill>
                  <a:schemeClr val="bg1">
                    <a:lumMod val="95000"/>
                    <a:lumOff val="5000"/>
                  </a:schemeClr>
                </a:solidFill>
              </a:rPr>
            </a:br>
            <a:r>
              <a:rPr lang="en-US" sz="2200" dirty="0">
                <a:solidFill>
                  <a:schemeClr val="bg1">
                    <a:lumMod val="95000"/>
                    <a:lumOff val="5000"/>
                  </a:schemeClr>
                </a:solidFill>
              </a:rPr>
              <a:t>repeated re-telling of the event</a:t>
            </a:r>
          </a:p>
          <a:p>
            <a:pPr algn="ctr"/>
            <a:endParaRPr lang="en-US" sz="2200" dirty="0">
              <a:solidFill>
                <a:schemeClr val="bg1">
                  <a:lumMod val="95000"/>
                  <a:lumOff val="5000"/>
                </a:schemeClr>
              </a:solidFill>
            </a:endParaRPr>
          </a:p>
        </p:txBody>
      </p:sp>
    </p:spTree>
    <p:extLst>
      <p:ext uri="{BB962C8B-B14F-4D97-AF65-F5344CB8AC3E}">
        <p14:creationId xmlns:p14="http://schemas.microsoft.com/office/powerpoint/2010/main" val="171628819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65CDE2-194C-4A17-9E3C-017E8A8970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5C527E-AA0C-48F1-B7A5-157698FE1B54}"/>
              </a:ext>
            </a:extLst>
          </p:cNvPr>
          <p:cNvSpPr>
            <a:spLocks noGrp="1"/>
          </p:cNvSpPr>
          <p:nvPr>
            <p:ph type="title"/>
          </p:nvPr>
        </p:nvSpPr>
        <p:spPr>
          <a:xfrm>
            <a:off x="943276" y="712268"/>
            <a:ext cx="10410524" cy="1193533"/>
          </a:xfrm>
        </p:spPr>
        <p:txBody>
          <a:bodyPr>
            <a:normAutofit/>
          </a:bodyPr>
          <a:lstStyle/>
          <a:p>
            <a:r>
              <a:rPr lang="en-US" dirty="0">
                <a:solidFill>
                  <a:srgbClr val="FFFFFF"/>
                </a:solidFill>
              </a:rPr>
              <a:t>Noticing Signs of Stress: </a:t>
            </a:r>
          </a:p>
        </p:txBody>
      </p:sp>
      <p:cxnSp>
        <p:nvCxnSpPr>
          <p:cNvPr id="10" name="Straight Connector 9">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55D314B-51E7-47B5-927E-D89C591A61C2}"/>
              </a:ext>
            </a:extLst>
          </p:cNvPr>
          <p:cNvSpPr>
            <a:spLocks noGrp="1"/>
          </p:cNvSpPr>
          <p:nvPr>
            <p:ph idx="1"/>
          </p:nvPr>
        </p:nvSpPr>
        <p:spPr>
          <a:xfrm>
            <a:off x="943276" y="2050181"/>
            <a:ext cx="10410524" cy="4126782"/>
          </a:xfrm>
        </p:spPr>
        <p:txBody>
          <a:bodyPr>
            <a:normAutofit/>
          </a:bodyPr>
          <a:lstStyle/>
          <a:p>
            <a:pPr marL="0" indent="0">
              <a:buNone/>
            </a:pPr>
            <a:r>
              <a:rPr lang="en-US" sz="1900" dirty="0">
                <a:solidFill>
                  <a:srgbClr val="FFFFFF"/>
                </a:solidFill>
              </a:rPr>
              <a:t>Sometimes, grieving children’s reactions can be especially severe. You’ll naturally want to watch kids closely to get as clear a picture as possible of how they’re doing.</a:t>
            </a:r>
          </a:p>
          <a:p>
            <a:pPr marL="0" indent="0">
              <a:buNone/>
            </a:pPr>
            <a:r>
              <a:rPr lang="en-US" sz="1900" dirty="0">
                <a:solidFill>
                  <a:srgbClr val="FFFFFF"/>
                </a:solidFill>
              </a:rPr>
              <a:t>Children may:</a:t>
            </a:r>
          </a:p>
          <a:p>
            <a:r>
              <a:rPr lang="en-US" sz="1900" dirty="0">
                <a:solidFill>
                  <a:srgbClr val="FFFFFF"/>
                </a:solidFill>
              </a:rPr>
              <a:t>have nightmares or scary thoughts, either in general or about the way the loved one died,</a:t>
            </a:r>
          </a:p>
          <a:p>
            <a:r>
              <a:rPr lang="en-US" sz="1900" dirty="0">
                <a:solidFill>
                  <a:srgbClr val="FFFFFF"/>
                </a:solidFill>
              </a:rPr>
              <a:t>fixate on the circumstance of the person’s death,</a:t>
            </a:r>
          </a:p>
          <a:p>
            <a:r>
              <a:rPr lang="en-US" sz="1900" dirty="0">
                <a:solidFill>
                  <a:srgbClr val="FFFFFF"/>
                </a:solidFill>
              </a:rPr>
              <a:t>not want to talk about the death or anything (even happy memories) about the deceased person, and</a:t>
            </a:r>
          </a:p>
          <a:p>
            <a:r>
              <a:rPr lang="en-US" sz="1900" dirty="0">
                <a:solidFill>
                  <a:srgbClr val="FFFFFF"/>
                </a:solidFill>
              </a:rPr>
              <a:t>experience problems with “hyperarousal,” such as trouble sleeping, poor concentration, excessive irritability, or developing new fears.</a:t>
            </a:r>
          </a:p>
          <a:p>
            <a:pPr marL="0" indent="0">
              <a:buNone/>
            </a:pPr>
            <a:endParaRPr lang="en-US" sz="1900" dirty="0">
              <a:solidFill>
                <a:srgbClr val="FFFFFF"/>
              </a:solidFill>
            </a:endParaRPr>
          </a:p>
          <a:p>
            <a:pPr marL="0" indent="0">
              <a:buNone/>
            </a:pPr>
            <a:r>
              <a:rPr lang="en-US" sz="1900" dirty="0">
                <a:solidFill>
                  <a:srgbClr val="FFFFFF"/>
                </a:solidFill>
              </a:rPr>
              <a:t>Parents know their children and their behavior best. If any of these problems are causing concern, reach out for help right away.</a:t>
            </a:r>
          </a:p>
          <a:p>
            <a:endParaRPr lang="en-US" sz="1900" dirty="0">
              <a:solidFill>
                <a:srgbClr val="FFFFFF"/>
              </a:solidFill>
            </a:endParaRPr>
          </a:p>
        </p:txBody>
      </p:sp>
    </p:spTree>
    <p:extLst>
      <p:ext uri="{BB962C8B-B14F-4D97-AF65-F5344CB8AC3E}">
        <p14:creationId xmlns:p14="http://schemas.microsoft.com/office/powerpoint/2010/main" val="15905817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8C0051B-B083-4520-83F8-82D2A011C341}"/>
              </a:ext>
            </a:extLst>
          </p:cNvPr>
          <p:cNvSpPr>
            <a:spLocks noGrp="1"/>
          </p:cNvSpPr>
          <p:nvPr>
            <p:ph type="title"/>
          </p:nvPr>
        </p:nvSpPr>
        <p:spPr>
          <a:xfrm>
            <a:off x="833002" y="365125"/>
            <a:ext cx="10520702" cy="1325563"/>
          </a:xfrm>
        </p:spPr>
        <p:txBody>
          <a:bodyPr>
            <a:normAutofit/>
          </a:bodyPr>
          <a:lstStyle/>
          <a:p>
            <a:r>
              <a:rPr lang="en-US">
                <a:solidFill>
                  <a:srgbClr val="FFFFFF"/>
                </a:solidFill>
              </a:rPr>
              <a:t>Stages of Grief for Children</a:t>
            </a:r>
          </a:p>
        </p:txBody>
      </p:sp>
      <p:sp>
        <p:nvSpPr>
          <p:cNvPr id="3" name="Content Placeholder 2">
            <a:extLst>
              <a:ext uri="{FF2B5EF4-FFF2-40B4-BE49-F238E27FC236}">
                <a16:creationId xmlns:a16="http://schemas.microsoft.com/office/drawing/2014/main" id="{869181FF-1C4B-444C-B95C-69C8E0A83E5B}"/>
              </a:ext>
            </a:extLst>
          </p:cNvPr>
          <p:cNvSpPr>
            <a:spLocks noGrp="1"/>
          </p:cNvSpPr>
          <p:nvPr>
            <p:ph idx="1"/>
          </p:nvPr>
        </p:nvSpPr>
        <p:spPr>
          <a:xfrm>
            <a:off x="838201" y="2022601"/>
            <a:ext cx="10515598" cy="4154361"/>
          </a:xfrm>
        </p:spPr>
        <p:txBody>
          <a:bodyPr>
            <a:normAutofit/>
          </a:bodyPr>
          <a:lstStyle/>
          <a:p>
            <a:pPr marL="0" indent="0">
              <a:buNone/>
            </a:pPr>
            <a:r>
              <a:rPr lang="en-US" sz="2000">
                <a:solidFill>
                  <a:srgbClr val="FFFFFF"/>
                </a:solidFill>
              </a:rPr>
              <a:t>Reactions among children may be extremely variable in cases of sudden unexpected loss. There are generally four phases of grief: but not every child travels through these four phases in a linear process.</a:t>
            </a:r>
          </a:p>
          <a:p>
            <a:endParaRPr lang="en-US" sz="2000">
              <a:solidFill>
                <a:srgbClr val="FFFFFF"/>
              </a:solidFill>
            </a:endParaRPr>
          </a:p>
          <a:p>
            <a:pPr marL="0" lvl="0" indent="0" fontAlgn="base">
              <a:buNone/>
            </a:pPr>
            <a:r>
              <a:rPr lang="en-US" sz="2000">
                <a:solidFill>
                  <a:srgbClr val="FFFFFF"/>
                </a:solidFill>
              </a:rPr>
              <a:t>1. Shock and Numbness (stunned, difficulty thinking clearly)</a:t>
            </a:r>
          </a:p>
          <a:p>
            <a:pPr marL="0" lvl="0" indent="0" fontAlgn="base">
              <a:buNone/>
            </a:pPr>
            <a:r>
              <a:rPr lang="en-US" sz="2000">
                <a:solidFill>
                  <a:srgbClr val="FFFFFF"/>
                </a:solidFill>
              </a:rPr>
              <a:t>2. Yearning and Searching (restless, angry, guilty, bewildered)</a:t>
            </a:r>
          </a:p>
          <a:p>
            <a:pPr marL="0" lvl="0" indent="0" fontAlgn="base">
              <a:buNone/>
            </a:pPr>
            <a:r>
              <a:rPr lang="en-US" sz="2000">
                <a:solidFill>
                  <a:srgbClr val="FFFFFF"/>
                </a:solidFill>
              </a:rPr>
              <a:t>3. Disorientation and Disorganization (extreme sadness, possible continued guilt and anger)</a:t>
            </a:r>
          </a:p>
          <a:p>
            <a:pPr marL="0" lvl="0" indent="0" fontAlgn="base">
              <a:buNone/>
            </a:pPr>
            <a:r>
              <a:rPr lang="en-US" sz="2000">
                <a:solidFill>
                  <a:srgbClr val="FFFFFF"/>
                </a:solidFill>
              </a:rPr>
              <a:t>4. Reorganization and Resolution (accept the loss)</a:t>
            </a:r>
          </a:p>
          <a:p>
            <a:pPr marL="0" indent="0">
              <a:buNone/>
            </a:pPr>
            <a:endParaRPr lang="en-US" sz="2000">
              <a:solidFill>
                <a:srgbClr val="FFFFFF"/>
              </a:solidFill>
            </a:endParaRPr>
          </a:p>
        </p:txBody>
      </p:sp>
    </p:spTree>
    <p:extLst>
      <p:ext uri="{BB962C8B-B14F-4D97-AF65-F5344CB8AC3E}">
        <p14:creationId xmlns:p14="http://schemas.microsoft.com/office/powerpoint/2010/main" val="1373391803"/>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E65CDE2-194C-4A17-9E3C-017E8A8970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862559-3E49-4AA4-8625-01141E134A03}"/>
              </a:ext>
            </a:extLst>
          </p:cNvPr>
          <p:cNvSpPr>
            <a:spLocks noGrp="1"/>
          </p:cNvSpPr>
          <p:nvPr>
            <p:ph type="title"/>
          </p:nvPr>
        </p:nvSpPr>
        <p:spPr>
          <a:xfrm>
            <a:off x="943276" y="712268"/>
            <a:ext cx="10410524" cy="1193533"/>
          </a:xfrm>
        </p:spPr>
        <p:txBody>
          <a:bodyPr vert="horz" lIns="91440" tIns="45720" rIns="91440" bIns="45720" rtlCol="0" anchor="ctr">
            <a:normAutofit/>
          </a:bodyPr>
          <a:lstStyle/>
          <a:p>
            <a:pPr algn="ctr"/>
            <a:r>
              <a:rPr lang="en-US" b="1" kern="1200" dirty="0">
                <a:solidFill>
                  <a:srgbClr val="FFFFFF"/>
                </a:solidFill>
                <a:latin typeface="+mj-lt"/>
                <a:ea typeface="+mj-ea"/>
                <a:cs typeface="+mj-cs"/>
              </a:rPr>
              <a:t>10 Tips for Caregivers </a:t>
            </a:r>
          </a:p>
        </p:txBody>
      </p:sp>
      <p:cxnSp>
        <p:nvCxnSpPr>
          <p:cNvPr id="14" name="Straight Connector 13">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28006B32-6792-414B-BC7B-96B57FC6A840}"/>
              </a:ext>
            </a:extLst>
          </p:cNvPr>
          <p:cNvSpPr>
            <a:spLocks noGrp="1"/>
          </p:cNvSpPr>
          <p:nvPr>
            <p:ph sz="half" idx="2"/>
          </p:nvPr>
        </p:nvSpPr>
        <p:spPr>
          <a:xfrm>
            <a:off x="943276" y="1740724"/>
            <a:ext cx="10410524" cy="4436239"/>
          </a:xfrm>
        </p:spPr>
        <p:txBody>
          <a:bodyPr vert="horz" lIns="91440" tIns="45720" rIns="91440" bIns="45720" rtlCol="0">
            <a:normAutofit fontScale="92500" lnSpcReduction="20000"/>
          </a:bodyPr>
          <a:lstStyle/>
          <a:p>
            <a:pPr marL="0" lvl="0" indent="0">
              <a:buNone/>
            </a:pPr>
            <a:r>
              <a:rPr lang="en-US" sz="2200" b="1" dirty="0">
                <a:solidFill>
                  <a:srgbClr val="FFFFFF"/>
                </a:solidFill>
              </a:rPr>
              <a:t>1. </a:t>
            </a:r>
            <a:r>
              <a:rPr lang="en-US" sz="3200" b="1" dirty="0">
                <a:solidFill>
                  <a:srgbClr val="FFFFFF"/>
                </a:solidFill>
              </a:rPr>
              <a:t>Take care of you</a:t>
            </a:r>
            <a:r>
              <a:rPr lang="en-US" sz="3200" dirty="0">
                <a:solidFill>
                  <a:srgbClr val="FFFFFF"/>
                </a:solidFill>
              </a:rPr>
              <a:t> </a:t>
            </a:r>
          </a:p>
          <a:p>
            <a:pPr marL="0" lvl="0" indent="0">
              <a:buNone/>
            </a:pPr>
            <a:r>
              <a:rPr lang="en-US" sz="3200" dirty="0">
                <a:solidFill>
                  <a:srgbClr val="FFFFFF"/>
                </a:solidFill>
              </a:rPr>
              <a:t>-- </a:t>
            </a:r>
            <a:r>
              <a:rPr lang="en-US" sz="2200" dirty="0">
                <a:solidFill>
                  <a:srgbClr val="FFFFFF"/>
                </a:solidFill>
              </a:rPr>
              <a:t>Exercise, eat well-balanced meals, try to stick to regular routines and reach out to others for support. These activities might be difficult when you are grieving but taking care of yourself is still important. Grieving children do better when they have a healthy adult providing support and understanding to them.</a:t>
            </a:r>
          </a:p>
          <a:p>
            <a:pPr marL="0" lvl="0" indent="0">
              <a:buNone/>
            </a:pPr>
            <a:endParaRPr lang="en-US" sz="2200" dirty="0">
              <a:solidFill>
                <a:srgbClr val="FFFFFF"/>
              </a:solidFill>
            </a:endParaRPr>
          </a:p>
          <a:p>
            <a:pPr marL="0" lvl="0" indent="0">
              <a:buNone/>
            </a:pPr>
            <a:r>
              <a:rPr lang="en-US" sz="2200" b="1" dirty="0">
                <a:solidFill>
                  <a:srgbClr val="FFFFFF"/>
                </a:solidFill>
              </a:rPr>
              <a:t>2</a:t>
            </a:r>
            <a:r>
              <a:rPr lang="en-US" b="1" dirty="0">
                <a:solidFill>
                  <a:srgbClr val="FFFFFF"/>
                </a:solidFill>
              </a:rPr>
              <a:t>. </a:t>
            </a:r>
            <a:r>
              <a:rPr lang="en-US" sz="3200" b="1" dirty="0">
                <a:solidFill>
                  <a:srgbClr val="FFFFFF"/>
                </a:solidFill>
              </a:rPr>
              <a:t>Be honest with your child</a:t>
            </a:r>
            <a:r>
              <a:rPr lang="en-US" sz="2200" dirty="0">
                <a:solidFill>
                  <a:srgbClr val="FFFFFF"/>
                </a:solidFill>
              </a:rPr>
              <a:t> </a:t>
            </a:r>
          </a:p>
          <a:p>
            <a:pPr marL="0" lvl="0" indent="0">
              <a:buNone/>
            </a:pPr>
            <a:r>
              <a:rPr lang="en-US" sz="2200" dirty="0">
                <a:solidFill>
                  <a:srgbClr val="FFFFFF"/>
                </a:solidFill>
              </a:rPr>
              <a:t>-- Discuss the tragic event with your child in a simple, direct and age appropriate manner. Be honest and share clear, accurate information about what happened. Children need to hear the truth from someone they love.</a:t>
            </a:r>
          </a:p>
          <a:p>
            <a:pPr marL="0" lvl="0" indent="0">
              <a:buNone/>
            </a:pPr>
            <a:endParaRPr lang="en-US" sz="2200" b="1" dirty="0">
              <a:solidFill>
                <a:srgbClr val="FFFFFF"/>
              </a:solidFill>
            </a:endParaRPr>
          </a:p>
          <a:p>
            <a:pPr marL="0" lvl="0" indent="0">
              <a:buNone/>
            </a:pPr>
            <a:r>
              <a:rPr lang="en-US" sz="2200" b="1" dirty="0">
                <a:solidFill>
                  <a:srgbClr val="FFFFFF"/>
                </a:solidFill>
              </a:rPr>
              <a:t>3. </a:t>
            </a:r>
            <a:r>
              <a:rPr lang="en-US" sz="3200" b="1" dirty="0">
                <a:solidFill>
                  <a:srgbClr val="FFFFFF"/>
                </a:solidFill>
              </a:rPr>
              <a:t>Listen</a:t>
            </a:r>
            <a:r>
              <a:rPr lang="en-US" sz="3200" dirty="0">
                <a:solidFill>
                  <a:srgbClr val="FFFFFF"/>
                </a:solidFill>
              </a:rPr>
              <a:t> </a:t>
            </a:r>
          </a:p>
          <a:p>
            <a:pPr marL="0" lvl="0" indent="0">
              <a:buNone/>
            </a:pPr>
            <a:r>
              <a:rPr lang="en-US" sz="2200" dirty="0">
                <a:solidFill>
                  <a:srgbClr val="FFFFFF"/>
                </a:solidFill>
              </a:rPr>
              <a:t>-- Listen to your child share his or her story about what happened. Let them ask you questions and answer their questions as best as you can. Do not be afraid to say, “I don’t know.”</a:t>
            </a:r>
          </a:p>
          <a:p>
            <a:endParaRPr lang="en-US" sz="2200" dirty="0">
              <a:solidFill>
                <a:srgbClr val="FFFFFF"/>
              </a:solidFill>
            </a:endParaRPr>
          </a:p>
        </p:txBody>
      </p:sp>
    </p:spTree>
    <p:extLst>
      <p:ext uri="{BB962C8B-B14F-4D97-AF65-F5344CB8AC3E}">
        <p14:creationId xmlns:p14="http://schemas.microsoft.com/office/powerpoint/2010/main" val="3842835655"/>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E65CDE2-194C-4A17-9E3C-017E8A8970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28006B32-6792-414B-BC7B-96B57FC6A840}"/>
              </a:ext>
            </a:extLst>
          </p:cNvPr>
          <p:cNvSpPr>
            <a:spLocks noGrp="1"/>
          </p:cNvSpPr>
          <p:nvPr>
            <p:ph sz="half" idx="2"/>
          </p:nvPr>
        </p:nvSpPr>
        <p:spPr>
          <a:xfrm>
            <a:off x="889214" y="684609"/>
            <a:ext cx="10410524" cy="5488781"/>
          </a:xfrm>
        </p:spPr>
        <p:txBody>
          <a:bodyPr vert="horz" lIns="91440" tIns="45720" rIns="91440" bIns="45720" rtlCol="0">
            <a:normAutofit lnSpcReduction="10000"/>
          </a:bodyPr>
          <a:lstStyle/>
          <a:p>
            <a:pPr marL="0" lvl="0" indent="0">
              <a:buNone/>
            </a:pPr>
            <a:r>
              <a:rPr lang="en-US" sz="1800" b="1" dirty="0"/>
              <a:t>4. </a:t>
            </a:r>
            <a:r>
              <a:rPr lang="en-US" sz="3200" b="1" dirty="0"/>
              <a:t>Acknowledge your child’s grief</a:t>
            </a:r>
            <a:r>
              <a:rPr lang="en-US" sz="2000" dirty="0"/>
              <a:t> </a:t>
            </a:r>
          </a:p>
          <a:p>
            <a:pPr marL="0" lvl="0" indent="0">
              <a:buNone/>
            </a:pPr>
            <a:r>
              <a:rPr lang="en-US" sz="2000" dirty="0"/>
              <a:t>-- Be careful not to impose your grief on your child but allow him or her to grieve in his or her own way. It is normal for children to feel an array of emotions, including sadness, anger, frustration and fear. It is also normal for children to move in and out of grief reactions, at times being very upset or getting angry easily and at other times playing as if nothing has happened. If you are not sure how grief is impacting your child, spend time with them playing, coloring, drawing or sharing stories. Quite often children will give you clues to their grief through these activities.</a:t>
            </a:r>
          </a:p>
          <a:p>
            <a:pPr marL="0" lvl="0" indent="0">
              <a:buNone/>
            </a:pPr>
            <a:endParaRPr lang="en-US" sz="2000" dirty="0"/>
          </a:p>
          <a:p>
            <a:pPr marL="0" lvl="0" indent="0">
              <a:buNone/>
            </a:pPr>
            <a:r>
              <a:rPr lang="en-US" sz="2000" b="1" dirty="0"/>
              <a:t>5. </a:t>
            </a:r>
            <a:r>
              <a:rPr lang="en-US" sz="3200" b="1" dirty="0"/>
              <a:t>Share</a:t>
            </a:r>
            <a:r>
              <a:rPr lang="en-US" sz="2000" dirty="0"/>
              <a:t> </a:t>
            </a:r>
          </a:p>
          <a:p>
            <a:pPr marL="0" lvl="0" indent="0">
              <a:buNone/>
            </a:pPr>
            <a:r>
              <a:rPr lang="en-US" sz="2000" dirty="0"/>
              <a:t>-- Tell your child stories about you were afraid, sad or angry. Tell them how you dealt with these situations and what you learned. Sharing stories helps a child normalize what he or she is experiencing.</a:t>
            </a:r>
          </a:p>
          <a:p>
            <a:pPr marL="0" lvl="0" indent="0">
              <a:buNone/>
            </a:pPr>
            <a:endParaRPr lang="en-US" sz="2000" dirty="0"/>
          </a:p>
          <a:p>
            <a:pPr marL="0" indent="0">
              <a:buNone/>
            </a:pPr>
            <a:r>
              <a:rPr lang="en-US" sz="2000" b="1" dirty="0"/>
              <a:t>6. </a:t>
            </a:r>
            <a:r>
              <a:rPr lang="en-US" sz="3200" b="1" dirty="0"/>
              <a:t>Be creative</a:t>
            </a:r>
          </a:p>
          <a:p>
            <a:pPr marL="0" indent="0">
              <a:buNone/>
            </a:pPr>
            <a:r>
              <a:rPr lang="en-US" dirty="0"/>
              <a:t> </a:t>
            </a:r>
            <a:r>
              <a:rPr lang="en-US" sz="2200" dirty="0"/>
              <a:t>-- Give your child a creative outlet to express feelings. This can be done through drawing, writing, doing crafts, listening to music, or playing games.</a:t>
            </a:r>
          </a:p>
          <a:p>
            <a:pPr marL="0" lvl="0" indent="0">
              <a:buNone/>
            </a:pPr>
            <a:endParaRPr lang="en-US" sz="2200" dirty="0"/>
          </a:p>
          <a:p>
            <a:endParaRPr lang="en-US" sz="1700" dirty="0">
              <a:solidFill>
                <a:srgbClr val="FFFFFF"/>
              </a:solidFill>
            </a:endParaRPr>
          </a:p>
        </p:txBody>
      </p:sp>
    </p:spTree>
    <p:extLst>
      <p:ext uri="{BB962C8B-B14F-4D97-AF65-F5344CB8AC3E}">
        <p14:creationId xmlns:p14="http://schemas.microsoft.com/office/powerpoint/2010/main" val="159327075"/>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646</Words>
  <Application>Microsoft Office PowerPoint</Application>
  <PresentationFormat>Widescreen</PresentationFormat>
  <Paragraphs>101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When Grief &amp; Loss Hit Close to Home: Tips for Caregivers</vt:lpstr>
      <vt:lpstr>Objectives</vt:lpstr>
      <vt:lpstr>How to Deliver Difficult News to Children: </vt:lpstr>
      <vt:lpstr>Grief </vt:lpstr>
      <vt:lpstr>Grief Reactions in Children  Preschool  Regressive behaviors  decreased verbalization, increased anxiety  Elementary   Decreased academic performance,  attention/concentration, and attendance;  irritability, aggression, and disruptive behaviors;  somatic complaints;  sleep/eating disturbances;  social withdrawal;  guilt, depression, and anxiety;  repeated re-telling of the event </vt:lpstr>
      <vt:lpstr>Noticing Signs of Stress: </vt:lpstr>
      <vt:lpstr>Stages of Grief for Children</vt:lpstr>
      <vt:lpstr>10 Tips for Caregivers </vt:lpstr>
      <vt:lpstr>PowerPoint Presentation</vt:lpstr>
      <vt:lpstr>PowerPoint Presentation</vt:lpstr>
      <vt:lpstr>PowerPoint Presentation</vt:lpstr>
      <vt:lpstr>For More Support and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Grief &amp; Loss Hit Close to Home: Tips for Caregivers</dc:title>
  <dc:creator>Hopkins, Allison (DCPS)</dc:creator>
  <cp:lastModifiedBy>Hopkins, Allison (DCPS)</cp:lastModifiedBy>
  <cp:revision>2</cp:revision>
  <dcterms:created xsi:type="dcterms:W3CDTF">2020-04-04T21:30:16Z</dcterms:created>
  <dcterms:modified xsi:type="dcterms:W3CDTF">2020-04-06T14:09:50Z</dcterms:modified>
</cp:coreProperties>
</file>