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72" r:id="rId4"/>
    <p:sldId id="258" r:id="rId5"/>
    <p:sldId id="259" r:id="rId6"/>
    <p:sldId id="275" r:id="rId7"/>
    <p:sldId id="260" r:id="rId8"/>
    <p:sldId id="261" r:id="rId9"/>
    <p:sldId id="262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74F8460-F665-2210-2CEB-6CF8969B3597}" name="Zach Lowe" initials="ZL" userId="S::zlowe@rare.org::6969fee6-b269-4f16-b1a5-2b83524ccfc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AFAF"/>
    <a:srgbClr val="993333"/>
    <a:srgbClr val="BE5A5A"/>
    <a:srgbClr val="6E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11" autoAdjust="0"/>
    <p:restoredTop sz="85000" autoAdjust="0"/>
  </p:normalViewPr>
  <p:slideViewPr>
    <p:cSldViewPr snapToGrid="0">
      <p:cViewPr varScale="1">
        <p:scale>
          <a:sx n="90" d="100"/>
          <a:sy n="90" d="100"/>
        </p:scale>
        <p:origin x="9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title>
      <c:tx>
        <c:rich>
          <a:bodyPr/>
          <a:lstStyle/>
          <a:p>
            <a:r>
              <a:rPr lang="en-US" sz="2400" b="1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Projected Revenue</a:t>
            </a:r>
          </a:p>
        </c:rich>
      </c:tx>
      <c:overlay val="0"/>
    </c:title>
    <c:autoTitleDeleted val="0"/>
    <c:plotArea>
      <c:layout/>
      <c:doughnutChart>
        <c:varyColors val="1"/>
        <c:ser>
          <c:idx val="0"/>
          <c:order val="0"/>
          <c:tx>
            <c:v>Projected Revenue</c:v>
          </c:tx>
          <c:dPt>
            <c:idx val="0"/>
            <c:bubble3D val="0"/>
            <c:spPr>
              <a:solidFill>
                <a:srgbClr val="993333"/>
              </a:solidFill>
              <a:ln w="9525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7F49-DE45-89DC-21B57F391362}"/>
              </c:ext>
            </c:extLst>
          </c:dPt>
          <c:dPt>
            <c:idx val="1"/>
            <c:bubble3D val="0"/>
            <c:spPr>
              <a:solidFill>
                <a:srgbClr val="BE5A5A"/>
              </a:solidFill>
              <a:ln w="9525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7F49-DE45-89DC-21B57F391362}"/>
              </c:ext>
            </c:extLst>
          </c:dPt>
          <c:dPt>
            <c:idx val="2"/>
            <c:bubble3D val="0"/>
            <c:spPr>
              <a:solidFill>
                <a:srgbClr val="6E2626"/>
              </a:solidFill>
              <a:ln w="9525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7F49-DE45-89DC-21B57F391362}"/>
              </c:ext>
            </c:extLst>
          </c:dPt>
          <c:dPt>
            <c:idx val="3"/>
            <c:bubble3D val="0"/>
            <c:spPr>
              <a:solidFill>
                <a:srgbClr val="AFAFAF"/>
              </a:solidFill>
              <a:ln w="9525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7F49-DE45-89DC-21B57F39136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200" b="1">
                    <a:solidFill>
                      <a:srgbClr val="171717"/>
                    </a:solidFill>
                    <a:latin typeface="Brandon Grotesque"/>
                    <a:ea typeface="Brandon Grotesque"/>
                    <a:cs typeface="Brandon Grotesque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'Chart Data'!$A$2:$A$5</c:f>
              <c:strCache>
                <c:ptCount val="4"/>
                <c:pt idx="0">
                  <c:v>Donations</c:v>
                </c:pt>
                <c:pt idx="1">
                  <c:v>Cluster Auction</c:v>
                </c:pt>
                <c:pt idx="2">
                  <c:v>Capitol Hill Classic</c:v>
                </c:pt>
                <c:pt idx="3">
                  <c:v>House Tour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10000</c:v>
                </c:pt>
                <c:pt idx="1">
                  <c:v>45000</c:v>
                </c:pt>
                <c:pt idx="2">
                  <c:v>165000</c:v>
                </c:pt>
                <c:pt idx="3">
                  <c:v>27000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F49-DE45-89DC-21B57F39136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270"/>
        <c:holeSize val="58"/>
      </c:doughnutChart>
      <c:spPr>
        <a:solidFill>
          <a:srgbClr val="FFFFFF"/>
        </a:solidFill>
        <a:ln w="0">
          <a:noFill/>
        </a:ln>
      </c:spPr>
    </c:plotArea>
    <c:plotVisOnly val="1"/>
    <c:dispBlanksAs val="zero"/>
    <c:showDLblsOverMax val="1"/>
  </c:chart>
  <c:spPr>
    <a:solidFill>
      <a:srgbClr val="FFFFFF"/>
    </a:solidFill>
    <a:ln w="0"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title>
      <c:tx>
        <c:rich>
          <a:bodyPr/>
          <a:lstStyle/>
          <a:p>
            <a:r>
              <a:rPr lang="en-US" sz="2400" b="1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Campus and PTA Expenses</a:t>
            </a:r>
          </a:p>
        </c:rich>
      </c:tx>
      <c:overlay val="0"/>
    </c:title>
    <c:autoTitleDeleted val="0"/>
    <c:plotArea>
      <c:layout/>
      <c:doughnutChart>
        <c:varyColors val="1"/>
        <c:ser>
          <c:idx val="0"/>
          <c:order val="0"/>
          <c:tx>
            <c:v>Projected Expenses</c:v>
          </c:tx>
          <c:dPt>
            <c:idx val="0"/>
            <c:bubble3D val="0"/>
            <c:spPr>
              <a:solidFill>
                <a:srgbClr val="993333"/>
              </a:solidFill>
              <a:ln w="9525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373A-D44D-8AEF-B24CD79D165A}"/>
              </c:ext>
            </c:extLst>
          </c:dPt>
          <c:dPt>
            <c:idx val="1"/>
            <c:bubble3D val="0"/>
            <c:spPr>
              <a:solidFill>
                <a:srgbClr val="BE5A5A"/>
              </a:solidFill>
              <a:ln w="9525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373A-D44D-8AEF-B24CD79D165A}"/>
              </c:ext>
            </c:extLst>
          </c:dPt>
          <c:dPt>
            <c:idx val="2"/>
            <c:bubble3D val="0"/>
            <c:spPr>
              <a:solidFill>
                <a:srgbClr val="6E2626"/>
              </a:solidFill>
              <a:ln w="9525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373A-D44D-8AEF-B24CD79D165A}"/>
              </c:ext>
            </c:extLst>
          </c:dPt>
          <c:dPt>
            <c:idx val="3"/>
            <c:bubble3D val="0"/>
            <c:spPr>
              <a:solidFill>
                <a:srgbClr val="AFAFAF"/>
              </a:solidFill>
              <a:ln w="9525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373A-D44D-8AEF-B24CD79D165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200" b="1">
                    <a:solidFill>
                      <a:srgbClr val="171717"/>
                    </a:solidFill>
                    <a:latin typeface="Brandon Grotesque"/>
                    <a:ea typeface="Brandon Grotesque"/>
                    <a:cs typeface="Brandon Grotesque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'Chart Data'!$A$2:$A$5</c:f>
              <c:strCache>
                <c:ptCount val="4"/>
                <c:pt idx="0">
                  <c:v>SHMS</c:v>
                </c:pt>
                <c:pt idx="1">
                  <c:v>Watkins ES</c:v>
                </c:pt>
                <c:pt idx="2">
                  <c:v>Peabody ES</c:v>
                </c:pt>
                <c:pt idx="3">
                  <c:v>PTA Operating Expenses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99000</c:v>
                </c:pt>
                <c:pt idx="1">
                  <c:v>72000</c:v>
                </c:pt>
                <c:pt idx="2">
                  <c:v>36900</c:v>
                </c:pt>
                <c:pt idx="3">
                  <c:v>36000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3A-D44D-8AEF-B24CD79D165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270"/>
        <c:holeSize val="58"/>
      </c:doughnutChart>
      <c:spPr>
        <a:solidFill>
          <a:srgbClr val="FFFFFF"/>
        </a:solidFill>
        <a:ln w="0">
          <a:noFill/>
        </a:ln>
      </c:spPr>
    </c:plotArea>
    <c:plotVisOnly val="1"/>
    <c:dispBlanksAs val="zero"/>
    <c:showDLblsOverMax val="1"/>
  </c:chart>
  <c:spPr>
    <a:solidFill>
      <a:srgbClr val="FFFFFF"/>
    </a:solidFill>
    <a:ln w="0"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677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D0E49-DBA8-DD24-F6A2-636FB5C74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F1DDDF-9A92-0CD3-2FE3-665F1C85B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0ECF5C-2E1B-7952-34B2-7BBAD2A0B3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19E6A4-C7FA-00D9-DC07-3867215F3A7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22468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30CD2-3468-E226-B917-CE7F3D915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143CCC-E938-D11C-01D6-877AB3ADA2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70DA23-5D5C-E9C5-4311-831103EE497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5FBB5F8-3E35-394C-8EDF-DA032467AD12}" type="datetimeFigureOut">
              <a:t>9/21/26</a:t>
            </a:fld>
            <a:endParaRPr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5F8CB-DB59-F7D3-BC0A-2158B1C90CC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5CC51-C7A2-C589-7C4F-2B8315B0695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B329D0C-41AE-1547-A12B-1F442BEE806E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C53A9-B585-7EB9-F477-6CEC659BD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E3A4E-6F22-D03F-1CF4-26F071514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56B29-6D2C-031E-6FBA-922C7047CC4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5FBB5F8-3E35-394C-8EDF-DA032467AD12}" type="datetimeFigureOut">
              <a:t>9/21/26</a:t>
            </a:fld>
            <a:endParaRPr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0E821-1E0A-3D8B-3AA2-A2DC5137F3A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D1EFE-D81C-0E73-4D02-4A402536CBF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B329D0C-41AE-1547-A12B-1F442BEE806E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13D45-65B4-5BE3-9FF1-FFEE39401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5C7DD-195A-4DB8-3C4D-C88CB5B31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AE9AB-EF09-5D09-CD23-09F8308B648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5FBB5F8-3E35-394C-8EDF-DA032467AD12}" type="datetimeFigureOut">
              <a:t>9/21/26</a:t>
            </a:fld>
            <a:endParaRPr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31822-7E72-6D5B-4A8E-7BF42F64D74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A7048-9EB7-84C1-A0E6-65EDAAF4071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B329D0C-41AE-1547-A12B-1F442BEE806E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0C128-9DEE-2565-C175-831A1EE1F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56B7D-9B15-C34B-791E-B53E46330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D8BB68-1716-BFA5-5B7D-7BC094FFC62C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1DC0CF-7A32-0E0E-06CD-5549D691F0F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5FBB5F8-3E35-394C-8EDF-DA032467AD12}" type="datetimeFigureOut">
              <a:t>9/21/26</a:t>
            </a:fld>
            <a:endParaRPr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EE3D1-99E7-8139-C027-12502394C25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897E46-B44C-45F4-6B6E-E66CC1E6C6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B329D0C-41AE-1547-A12B-1F442BEE806E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5620-CB62-6F99-94C0-019980085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50605E-03B6-526C-2C47-2A344C07A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81CF41-B975-DED0-DB55-36AC76EB37E0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165A66-22EB-B496-784A-F1BC67BA06F8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107DC6-5FA9-016E-A65E-C8037E127A6E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BA9AC2-DDBB-71B7-85A9-BE4EBE973C3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5FBB5F8-3E35-394C-8EDF-DA032467AD12}" type="datetimeFigureOut">
              <a:t>9/21/26</a:t>
            </a:fld>
            <a:endParaRPr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D2F6CB-9653-BB9E-F0C4-C6D26A766CA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935B25-C8E5-E053-5636-417AA268BA7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B329D0C-41AE-1547-A12B-1F442BEE806E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EB2CD-D23E-7065-7FAE-2201B4D63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D65AAB-C7DE-B24D-B7FE-74CF735651F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5FBB5F8-3E35-394C-8EDF-DA032467AD12}" type="datetimeFigureOut">
              <a:t>9/21/26</a:t>
            </a:fld>
            <a:endParaRPr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E65363-F9EE-76FD-8D83-DBD014A4DDC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EDB28B-0128-DB8F-8C35-01E4E2BAC88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B329D0C-41AE-1547-A12B-1F442BEE806E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3E2223-594E-FA1C-A05E-2F81CCD31F3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5FBB5F8-3E35-394C-8EDF-DA032467AD12}" type="datetimeFigureOut">
              <a:t>9/21/26</a:t>
            </a:fld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E0C326-D1A2-0FDA-64DB-95601263D39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57F09F-AEE3-CBEC-9F71-D1B2767CF64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B329D0C-41AE-1547-A12B-1F442BEE806E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FEFFC-502A-4EF9-F79B-D5FB3339E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AE20F-737A-6565-A415-D3D0A44F8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E5A90-6A08-E422-8CC7-C63C15F76F1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BC44E6-76F2-D630-C057-CC9388E46FF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5FBB5F8-3E35-394C-8EDF-DA032467AD12}" type="datetimeFigureOut">
              <a:t>9/21/26</a:t>
            </a:fld>
            <a:endParaRPr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588C69-BEA3-E77D-6EEA-1FB6E78CD3E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F2EBD0-F54E-EB5F-ED0A-AF92228640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B329D0C-41AE-1547-A12B-1F442BEE806E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CC148-4196-FF4A-DB25-842B72AEF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D02E5B-9E1B-2C83-0E90-9B3DBB316B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516DA-CB97-731C-FEB1-8BBE53F5047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B93511-15B6-35D2-C26A-E1E10CF2960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5FBB5F8-3E35-394C-8EDF-DA032467AD12}" type="datetimeFigureOut">
              <a:t>9/21/26</a:t>
            </a:fld>
            <a:endParaRPr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69585A-AFA9-2809-AC5D-A32967E289D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DEDF24-D6CB-9149-209A-5138A15C55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B329D0C-41AE-1547-A12B-1F442BEE806E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8EFB3-75C4-409E-14DB-FEEB0B6AB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C5F4C2-0F01-7FF2-653E-2922F7DE03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11300-7AEF-61B0-99D6-B8370C4674D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5FBB5F8-3E35-394C-8EDF-DA032467AD12}" type="datetimeFigureOut">
              <a:t>9/21/26</a:t>
            </a:fld>
            <a:endParaRPr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EBD39E-CE32-EAC7-FE24-EF9C5B3D34A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39F4C-29F0-BF9C-8033-D067DAA9CE7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B329D0C-41AE-1547-A12B-1F442BEE806E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9FEDBB-0F8A-7D47-C262-F19BE3C10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32AA0A-DB47-4B26-4700-F7EE04E44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5DB5BF-944B-BC0E-21DD-D88984A52FF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5FBB5F8-3E35-394C-8EDF-DA032467AD12}" type="datetimeFigureOut">
              <a:t>9/21/26</a:t>
            </a:fld>
            <a:endParaRPr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373B9-7609-0F17-DB02-69C0F2F010E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107C0-A336-9EFD-A54D-3A2760771EA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B329D0C-41AE-1547-A12B-1F442BEE806E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C7BB6-7C93-FBF4-FA14-768CEBD27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CD305-8EAF-E89E-A63F-8EC984C384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246A9-8FBA-CF8C-1055-94F555B8415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F426761-E29A-4982-A55B-7A995484DDD3}" type="datetimeFigureOut">
              <a:t>9/21/26</a:t>
            </a:fld>
            <a:endParaRPr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5281F-7803-570B-B68D-2ED966D415A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CBD0E-34F9-4557-3627-B7E15B94B80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849874E-19CC-4356-82D0-55ED5B955039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ED132-65F4-589B-24E3-5EAB969C2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C50D8-DC8B-1E81-D6A8-BF7A90678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2C5DE-0619-2946-7DAD-BEE9AEE94C9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F426761-E29A-4982-A55B-7A995484DDD3}" type="datetimeFigureOut">
              <a:t>9/21/26</a:t>
            </a:fld>
            <a:endParaRPr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AAD56-2F31-CDCB-8D7F-03CD46286F3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91DDF-628C-9081-4EEE-B6B10D223D5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849874E-19CC-4356-82D0-55ED5B955039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55921-B2ED-491E-B9DE-9F7652C3C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1B9056-938F-F4F1-EA98-2283716DB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1CD5F-F506-9550-FB29-96A2BA58D8C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F426761-E29A-4982-A55B-7A995484DDD3}" type="datetimeFigureOut">
              <a:t>9/21/26</a:t>
            </a:fld>
            <a:endParaRPr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2AEBF-2BB9-33C3-6C75-67133E0EFD5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6CA52-B2EB-A2CC-9B6B-CC55BD671F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849874E-19CC-4356-82D0-55ED5B955039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321FF-9637-7387-7CC8-B3D6BCB09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7F9C1-C40A-D064-4127-5ED86DE57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48EFDB-F3E1-C928-7857-5432A8EA0100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C63795-8DF7-A163-D375-E38DD1969E0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F426761-E29A-4982-A55B-7A995484DDD3}" type="datetimeFigureOut">
              <a:t>9/21/26</a:t>
            </a:fld>
            <a:endParaRPr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9C130E-574D-EBC3-7120-B553CAF59BB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13D0E-07AD-6AB2-ED6B-B3E86467FE0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849874E-19CC-4356-82D0-55ED5B955039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67B7C-CF4F-964B-C035-DC9A293AC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35F053-C09B-BE80-A2E6-8C31902A99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849DA2-1FA4-7114-8498-F2CA7A275623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B40FD2-898F-E6E0-A3F5-39C06C0BBAE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2B1B73-0129-7BC7-D65E-88A13859F79A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FF9F0D-5DC5-2F7A-C6B1-576E96217D7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F426761-E29A-4982-A55B-7A995484DDD3}" type="datetimeFigureOut">
              <a:t>9/21/26</a:t>
            </a:fld>
            <a:endParaRPr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6C3664-7B25-A555-700B-55D107477D4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8EBCFD-266F-FDA5-C3E1-68E8B0274DA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849874E-19CC-4356-82D0-55ED5B955039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A460C-5CA9-7E8E-5525-1014BAD2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C74A73-5E4F-220B-FA90-2527AC6A977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F426761-E29A-4982-A55B-7A995484DDD3}" type="datetimeFigureOut">
              <a:t>9/21/26</a:t>
            </a:fld>
            <a:endParaRPr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2BB7C3-A012-C1FF-5F37-271EE984182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ABF108-4C95-084A-9E60-E5ADCAECAA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849874E-19CC-4356-82D0-55ED5B955039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13E336-BE1C-E26D-5796-1842D3F78E1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F426761-E29A-4982-A55B-7A995484DDD3}" type="datetimeFigureOut">
              <a:t>9/21/26</a:t>
            </a:fld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7ECB54-8351-7B4C-A97E-B2CB0745504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401353-14D7-A755-B9D2-84A023998D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849874E-19CC-4356-82D0-55ED5B955039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227E4-AB96-0B8B-0790-CA5494D0F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5BEFB-12AB-99A9-96B1-E9B2D9440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58B36F-113D-0527-404A-0B9A5C8AA05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3DA1FF-AACE-2476-3BDC-978888A0119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F426761-E29A-4982-A55B-7A995484DDD3}" type="datetimeFigureOut">
              <a:t>9/21/26</a:t>
            </a:fld>
            <a:endParaRPr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8FF522-EBB2-0D8C-D3E0-06C659927E5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1B2490-123B-4AED-FAAC-8C72777FCC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849874E-19CC-4356-82D0-55ED5B955039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448D9-69E7-344D-AB3E-704F0371C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693B81-931E-8741-30AC-EFBF1CC9D5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749F8-117A-9F64-D74E-55AA0EFDDD0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3EA6D9-939F-9C79-77D8-5C6EA79161C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F426761-E29A-4982-A55B-7A995484DDD3}" type="datetimeFigureOut">
              <a:t>9/21/26</a:t>
            </a:fld>
            <a:endParaRPr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E53E3F-A555-7C84-CF3D-FB9176A7971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077A22-F440-B625-059A-9A098D85A32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849874E-19CC-4356-82D0-55ED5B955039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5AB05-A444-E39C-D0B2-616904898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D28907-4874-F6DA-003D-E8ED537E2D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00AE5-F0F1-EDF8-F0A5-488DA33B321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F426761-E29A-4982-A55B-7A995484DDD3}" type="datetimeFigureOut">
              <a:t>9/21/26</a:t>
            </a:fld>
            <a:endParaRPr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BBAC2-11DB-0172-02D4-BE72999CAD2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30B0E-3A78-9617-FD28-6107CADEE6D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849874E-19CC-4356-82D0-55ED5B955039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F52B65-BB6A-4EF9-5B7D-E567FAAB7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9BA6DD-3E48-B523-0B02-D5E1D3831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186E3-746E-8B93-2753-4655D01469C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F426761-E29A-4982-A55B-7A995484DDD3}" type="datetimeFigureOut">
              <a:t>9/21/26</a:t>
            </a:fld>
            <a:endParaRPr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4E79B-7B7F-0B92-128F-48113E160D2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4B9AD2-5B0D-AF31-B715-6E0ADC0838B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849874E-19CC-4356-82D0-55ED5B955039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176A0F-3858-D19D-1C58-C8928A8D9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A1D0E-2D45-56BB-C147-D61642CCA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BA28D-DEBE-22AA-6E23-FD08F2E0ACCF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FBB5F8-3E35-394C-8EDF-DA032467AD12}" type="datetimeFigureOut">
              <a:t>9/21/26</a:t>
            </a:fld>
            <a:endParaRPr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F80C8-2F76-1605-51B9-C53BE30E7CA2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BB388-A2E9-BCF4-1F4A-5867593EA73E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329D0C-41AE-1547-A12B-1F442BEE806E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0458BF-2409-F181-4DA9-8A6BA3EC0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7A21CE-B3E7-BB49-1154-D0E9466CD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F6372-C227-7363-5042-47725E2FE964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426761-E29A-4982-A55B-7A995484DDD3}" type="datetimeFigureOut">
              <a:t>9/21/26</a:t>
            </a:fld>
            <a:endParaRPr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D8C70-87A2-35C8-A2FF-2B93209143B4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589CB-7E0B-3670-17E6-A33AEC54CD34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49874E-19CC-4356-82D0-55ED5B955039}" type="slidenum">
              <a:t>‹#›</a:t>
            </a:fld>
            <a:endParaRPr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-2287952" y="0"/>
            <a:ext cx="18669811" cy="81153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9A81DF-164A-F472-21B4-8636F2647373}"/>
              </a:ext>
            </a:extLst>
          </p:cNvPr>
          <p:cNvSpPr>
            <a:spLocks noGrp="1"/>
          </p:cNvSpPr>
          <p:nvPr/>
        </p:nvSpPr>
        <p:spPr>
          <a:xfrm>
            <a:off x="762000" y="1257300"/>
            <a:ext cx="10668000" cy="2777865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algn="ctr">
              <a:defRPr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defRPr>
            </a:pPr>
            <a:r>
              <a:rPr sz="52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Capitol Hill Cluster School</a:t>
            </a:r>
          </a:p>
          <a:p>
            <a:pPr algn="ctr">
              <a:defRPr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defRPr>
            </a:pPr>
            <a:r>
              <a:rPr sz="71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PTA Community Meeting</a:t>
            </a:r>
          </a:p>
          <a:p>
            <a:pPr algn="ctr">
              <a:defRPr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defRPr>
            </a:pPr>
            <a:r>
              <a:rPr sz="48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September 16, 2026</a:t>
            </a:r>
          </a:p>
        </p:txBody>
      </p:sp>
    </p:spTree>
    <p:extLst>
      <p:ext uri="{BB962C8B-B14F-4D97-AF65-F5344CB8AC3E}">
        <p14:creationId xmlns:p14="http://schemas.microsoft.com/office/powerpoint/2010/main" val="2757615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AA9F-4277-DA10-DE8C-2D910CAA1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8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Agenda</a:t>
            </a:r>
            <a:endParaRPr lang="en-US" sz="5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1B704-1D24-3037-DD73-7466486A9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defRPr>
            </a:pPr>
            <a:r>
              <a:rPr lang="en-US" sz="4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Meet the PTA</a:t>
            </a:r>
          </a:p>
          <a:p>
            <a:pPr>
              <a:defRPr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defRPr>
            </a:pPr>
            <a:r>
              <a:rPr lang="en-US" sz="4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Cluster 40</a:t>
            </a:r>
            <a:r>
              <a:rPr lang="en-US" sz="4200" baseline="300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th</a:t>
            </a:r>
            <a:r>
              <a:rPr lang="en-US" sz="4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 Anniversary</a:t>
            </a:r>
          </a:p>
          <a:p>
            <a:pPr>
              <a:defRPr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defRPr>
            </a:pPr>
            <a:r>
              <a:rPr lang="en-US" sz="4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Campus Updates</a:t>
            </a:r>
          </a:p>
          <a:p>
            <a:pPr>
              <a:defRPr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defRPr>
            </a:pPr>
            <a:r>
              <a:rPr lang="en-US" sz="4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Budget</a:t>
            </a:r>
          </a:p>
          <a:p>
            <a:pPr>
              <a:defRPr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defRPr>
            </a:pPr>
            <a:r>
              <a:rPr lang="en-US" sz="4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Renovators House Tour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410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9973673A-31DE-3843-5D9B-824C0C2D3509}"/>
              </a:ext>
            </a:extLst>
          </p:cNvPr>
          <p:cNvSpPr>
            <a:spLocks noGrp="1"/>
          </p:cNvSpPr>
          <p:nvPr/>
        </p:nvSpPr>
        <p:spPr>
          <a:xfrm>
            <a:off x="838200" y="1691014"/>
            <a:ext cx="1828800" cy="1828800"/>
          </a:xfrm>
          <a:prstGeom prst="ellipse">
            <a:avLst/>
          </a:prstGeom>
          <a:blipFill rotWithShape="1">
            <a:blip r:embed="rId3"/>
            <a:srcRect/>
            <a:stretch>
              <a:fillRect l="-16667" t="-10428" r="-32791" b="-39194"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52615E4-D278-556E-C561-17F62954CF5F}"/>
              </a:ext>
            </a:extLst>
          </p:cNvPr>
          <p:cNvSpPr>
            <a:spLocks noGrp="1"/>
          </p:cNvSpPr>
          <p:nvPr/>
        </p:nvSpPr>
        <p:spPr>
          <a:xfrm>
            <a:off x="3009900" y="1691014"/>
            <a:ext cx="1828800" cy="1828800"/>
          </a:xfrm>
          <a:prstGeom prst="ellipse">
            <a:avLst/>
          </a:prstGeom>
          <a:blipFill rotWithShape="1">
            <a:blip r:embed="rId4"/>
            <a:srcRect/>
            <a:stretch>
              <a:fillRect l="-1167" t="-17729" b="-22667"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FF712EC-CAD0-F6BA-310C-63694D425B6A}"/>
              </a:ext>
            </a:extLst>
          </p:cNvPr>
          <p:cNvSpPr>
            <a:spLocks noGrp="1"/>
          </p:cNvSpPr>
          <p:nvPr/>
        </p:nvSpPr>
        <p:spPr>
          <a:xfrm>
            <a:off x="5181600" y="1691014"/>
            <a:ext cx="1828800" cy="1828800"/>
          </a:xfrm>
          <a:prstGeom prst="ellipse">
            <a:avLst/>
          </a:prstGeom>
          <a:blipFill>
            <a:blip r:embed="rId5"/>
            <a:srcRect/>
            <a:stretch>
              <a:fillRect l="-35665" t="-141897" r="-58085" b="-16437"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3DE145D-5AFB-8E21-7AC7-AF64A3F37100}"/>
              </a:ext>
            </a:extLst>
          </p:cNvPr>
          <p:cNvSpPr>
            <a:spLocks noGrp="1"/>
          </p:cNvSpPr>
          <p:nvPr/>
        </p:nvSpPr>
        <p:spPr>
          <a:xfrm>
            <a:off x="7353300" y="1691014"/>
            <a:ext cx="1828800" cy="1828800"/>
          </a:xfrm>
          <a:prstGeom prst="ellipse">
            <a:avLst/>
          </a:prstGeom>
          <a:blipFill rotWithShape="1">
            <a:blip r:embed="rId6"/>
            <a:srcRect/>
            <a:stretch>
              <a:fillRect t="-24700" b="-14198"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60C0FD6-CFB8-5522-D876-6E3F4DBC46F8}"/>
              </a:ext>
            </a:extLst>
          </p:cNvPr>
          <p:cNvSpPr>
            <a:spLocks noGrp="1"/>
          </p:cNvSpPr>
          <p:nvPr/>
        </p:nvSpPr>
        <p:spPr>
          <a:xfrm>
            <a:off x="9525000" y="1691014"/>
            <a:ext cx="1828800" cy="1828800"/>
          </a:xfrm>
          <a:prstGeom prst="ellipse">
            <a:avLst/>
          </a:prstGeom>
          <a:blipFill rotWithShape="1">
            <a:blip r:embed="rId7"/>
            <a:srcRect/>
            <a:stretch>
              <a:fillRect l="2333" t="-15944" r="-2333" b="-15944"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D02CD35-AE11-5E2B-0D45-1B04D5A20780}"/>
              </a:ext>
            </a:extLst>
          </p:cNvPr>
          <p:cNvSpPr>
            <a:spLocks noGrp="1"/>
          </p:cNvSpPr>
          <p:nvPr/>
        </p:nvSpPr>
        <p:spPr>
          <a:xfrm rot="5400000">
            <a:off x="838200" y="4348619"/>
            <a:ext cx="1828800" cy="1828800"/>
          </a:xfrm>
          <a:prstGeom prst="ellipse">
            <a:avLst/>
          </a:prstGeom>
          <a:blipFill rotWithShape="1">
            <a:blip r:embed="rId8"/>
            <a:srcRect/>
            <a:stretch>
              <a:fillRect l="-3002" r="-65856" b="-26642"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B54D463-EF60-EEE1-40F0-61894A45E052}"/>
              </a:ext>
            </a:extLst>
          </p:cNvPr>
          <p:cNvSpPr>
            <a:spLocks noGrp="1"/>
          </p:cNvSpPr>
          <p:nvPr/>
        </p:nvSpPr>
        <p:spPr>
          <a:xfrm>
            <a:off x="3009900" y="4348619"/>
            <a:ext cx="1828800" cy="1828800"/>
          </a:xfrm>
          <a:prstGeom prst="ellipse">
            <a:avLst/>
          </a:prstGeom>
          <a:blipFill rotWithShape="1">
            <a:blip r:embed="rId9"/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478D4C0-73FE-C177-1953-FA6A6F36E36F}"/>
              </a:ext>
            </a:extLst>
          </p:cNvPr>
          <p:cNvSpPr>
            <a:spLocks noGrp="1"/>
          </p:cNvSpPr>
          <p:nvPr/>
        </p:nvSpPr>
        <p:spPr>
          <a:xfrm flipH="1" flipV="1">
            <a:off x="5181600" y="4348619"/>
            <a:ext cx="1828800" cy="1828800"/>
          </a:xfrm>
          <a:prstGeom prst="ellipse">
            <a:avLst/>
          </a:prstGeom>
          <a:blipFill rotWithShape="1">
            <a:blip r:embed="rId10"/>
            <a:srcRect/>
            <a:stretch>
              <a:fillRect l="-154202" t="-193096" r="-281214" b="-108462"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16E14FE-B911-AA96-7D49-F2AACD66A4F9}"/>
              </a:ext>
            </a:extLst>
          </p:cNvPr>
          <p:cNvSpPr>
            <a:spLocks noGrp="1"/>
          </p:cNvSpPr>
          <p:nvPr/>
        </p:nvSpPr>
        <p:spPr>
          <a:xfrm>
            <a:off x="7353300" y="4348619"/>
            <a:ext cx="1828800" cy="1828800"/>
          </a:xfrm>
          <a:prstGeom prst="ellipse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88D6821-BE9B-43E7-2693-794D1A0444D4}"/>
              </a:ext>
            </a:extLst>
          </p:cNvPr>
          <p:cNvSpPr>
            <a:spLocks noGrp="1"/>
          </p:cNvSpPr>
          <p:nvPr/>
        </p:nvSpPr>
        <p:spPr>
          <a:xfrm>
            <a:off x="9525000" y="4348619"/>
            <a:ext cx="1828800" cy="1828800"/>
          </a:xfrm>
          <a:prstGeom prst="ellipse">
            <a:avLst/>
          </a:prstGeom>
          <a:solidFill>
            <a:srgbClr val="D8A0A0"/>
          </a:solidFill>
          <a:ln w="9525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2879EE-CF4D-D620-2439-FBD084DFA99A}"/>
              </a:ext>
            </a:extLst>
          </p:cNvPr>
          <p:cNvSpPr>
            <a:spLocks noGrp="1"/>
          </p:cNvSpPr>
          <p:nvPr/>
        </p:nvSpPr>
        <p:spPr>
          <a:xfrm>
            <a:off x="859535" y="3519814"/>
            <a:ext cx="178613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</a:pPr>
            <a:r>
              <a:rPr sz="1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Chris Blanchard</a:t>
            </a:r>
          </a:p>
          <a:p>
            <a:pPr algn="ctr">
              <a:buNone/>
            </a:pPr>
            <a:r>
              <a:rPr sz="1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President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E1E5B4-C301-242F-F94F-DC4DBABB3B0A}"/>
              </a:ext>
            </a:extLst>
          </p:cNvPr>
          <p:cNvSpPr>
            <a:spLocks noGrp="1"/>
          </p:cNvSpPr>
          <p:nvPr/>
        </p:nvSpPr>
        <p:spPr>
          <a:xfrm>
            <a:off x="5071643" y="3556118"/>
            <a:ext cx="222875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</a:pPr>
            <a:r>
              <a:rPr sz="1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Rebecca Richelsoph</a:t>
            </a:r>
            <a:endParaRPr dirty="0"/>
          </a:p>
          <a:p>
            <a:pPr algn="ctr">
              <a:buNone/>
            </a:pPr>
            <a:r>
              <a:rPr sz="1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VP, Community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56DEE4-707D-C5E9-AEDC-155DD950199D}"/>
              </a:ext>
            </a:extLst>
          </p:cNvPr>
          <p:cNvSpPr>
            <a:spLocks noGrp="1"/>
          </p:cNvSpPr>
          <p:nvPr/>
        </p:nvSpPr>
        <p:spPr>
          <a:xfrm>
            <a:off x="2568315" y="3511775"/>
            <a:ext cx="273331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</a:pPr>
            <a:r>
              <a:rPr sz="1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Elisabeth Gagnon</a:t>
            </a:r>
          </a:p>
          <a:p>
            <a:pPr algn="ctr">
              <a:buNone/>
            </a:pPr>
            <a:r>
              <a:rPr sz="1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VP, Campus Coordination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5AAEB2F-702B-095D-C7A6-18500FF885FA}"/>
              </a:ext>
            </a:extLst>
          </p:cNvPr>
          <p:cNvSpPr>
            <a:spLocks noGrp="1"/>
          </p:cNvSpPr>
          <p:nvPr/>
        </p:nvSpPr>
        <p:spPr>
          <a:xfrm>
            <a:off x="7698972" y="3519812"/>
            <a:ext cx="118013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</a:pPr>
            <a:r>
              <a:rPr sz="1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Carla Hall</a:t>
            </a:r>
          </a:p>
          <a:p>
            <a:pPr algn="ctr">
              <a:buNone/>
            </a:pPr>
            <a:r>
              <a:rPr sz="1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Treasurer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A85438-40FE-A718-0CBF-D3D194518327}"/>
              </a:ext>
            </a:extLst>
          </p:cNvPr>
          <p:cNvSpPr>
            <a:spLocks noGrp="1"/>
          </p:cNvSpPr>
          <p:nvPr/>
        </p:nvSpPr>
        <p:spPr>
          <a:xfrm>
            <a:off x="9535568" y="3546953"/>
            <a:ext cx="163698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</a:pPr>
            <a:r>
              <a:rPr sz="1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Maggie Adams</a:t>
            </a:r>
          </a:p>
          <a:p>
            <a:pPr algn="ctr">
              <a:buNone/>
            </a:pPr>
            <a:r>
              <a:rPr sz="1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Secretary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6D841D0-8F39-031F-FB63-6A028E71C631}"/>
              </a:ext>
            </a:extLst>
          </p:cNvPr>
          <p:cNvSpPr>
            <a:spLocks noGrp="1"/>
          </p:cNvSpPr>
          <p:nvPr/>
        </p:nvSpPr>
        <p:spPr>
          <a:xfrm>
            <a:off x="9683217" y="6169709"/>
            <a:ext cx="146969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</a:pPr>
            <a:r>
              <a:rPr sz="1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Vacant</a:t>
            </a:r>
          </a:p>
          <a:p>
            <a:pPr algn="ctr">
              <a:buNone/>
            </a:pPr>
            <a:r>
              <a:rPr sz="1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Co-Treasurer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A243553-CB75-1409-406F-6D232C643EB1}"/>
              </a:ext>
            </a:extLst>
          </p:cNvPr>
          <p:cNvSpPr>
            <a:spLocks noGrp="1"/>
          </p:cNvSpPr>
          <p:nvPr/>
        </p:nvSpPr>
        <p:spPr>
          <a:xfrm>
            <a:off x="7736014" y="6177419"/>
            <a:ext cx="11487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</a:pPr>
            <a:r>
              <a:rPr sz="1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Vacant</a:t>
            </a:r>
          </a:p>
          <a:p>
            <a:pPr algn="ctr">
              <a:buNone/>
            </a:pPr>
            <a:r>
              <a:rPr sz="1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Advocacy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458DC3-EC01-5B3E-4E29-991AD05498F8}"/>
              </a:ext>
            </a:extLst>
          </p:cNvPr>
          <p:cNvSpPr>
            <a:spLocks noGrp="1"/>
          </p:cNvSpPr>
          <p:nvPr/>
        </p:nvSpPr>
        <p:spPr>
          <a:xfrm>
            <a:off x="5358648" y="6177419"/>
            <a:ext cx="164538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</a:pPr>
            <a:r>
              <a:rPr sz="1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Marci Vandiver</a:t>
            </a:r>
          </a:p>
          <a:p>
            <a:pPr algn="ctr">
              <a:buNone/>
            </a:pPr>
            <a:r>
              <a:rPr sz="1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LSAT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B6B5E5E-F570-385A-A844-5EE61629230F}"/>
              </a:ext>
            </a:extLst>
          </p:cNvPr>
          <p:cNvSpPr>
            <a:spLocks noGrp="1"/>
          </p:cNvSpPr>
          <p:nvPr/>
        </p:nvSpPr>
        <p:spPr>
          <a:xfrm>
            <a:off x="3020679" y="6169708"/>
            <a:ext cx="191392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</a:pPr>
            <a:r>
              <a:rPr sz="1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Catherine Lux Fry</a:t>
            </a:r>
          </a:p>
          <a:p>
            <a:pPr algn="ctr">
              <a:buNone/>
            </a:pPr>
            <a:r>
              <a:rPr sz="1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Fundraising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EEF3956-2CEA-1836-110D-593B73DF7FD0}"/>
              </a:ext>
            </a:extLst>
          </p:cNvPr>
          <p:cNvSpPr>
            <a:spLocks noGrp="1"/>
          </p:cNvSpPr>
          <p:nvPr/>
        </p:nvSpPr>
        <p:spPr>
          <a:xfrm>
            <a:off x="775013" y="6211669"/>
            <a:ext cx="191251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</a:pPr>
            <a:r>
              <a:rPr sz="1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Zach Lowe</a:t>
            </a:r>
          </a:p>
          <a:p>
            <a:pPr algn="ctr">
              <a:buNone/>
            </a:pPr>
            <a:r>
              <a:rPr sz="12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Communications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D162D98-1A8D-81D4-6EF4-7C627FF7D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2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2026-27 Cluster PTA Executive Board</a:t>
            </a:r>
            <a:endParaRPr lang="en-US" sz="5200" dirty="0"/>
          </a:p>
        </p:txBody>
      </p:sp>
    </p:spTree>
    <p:extLst>
      <p:ext uri="{BB962C8B-B14F-4D97-AF65-F5344CB8AC3E}">
        <p14:creationId xmlns:p14="http://schemas.microsoft.com/office/powerpoint/2010/main" val="2069584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FB5B0058-AF13-4859-B429-4EDDE2A26F7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C867D5-B4DD-F842-49AA-89966EC93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76250"/>
            <a:ext cx="5715000" cy="1762125"/>
          </a:xfrm>
        </p:spPr>
        <p:txBody>
          <a:bodyPr vert="horz" lIns="91440" tIns="45720" rIns="91440" bIns="45720" anchor="b">
            <a:normAutofit/>
          </a:bodyPr>
          <a:lstStyle/>
          <a:p>
            <a:pPr algn="ctr"/>
            <a:r>
              <a:rPr lang="en-US" sz="39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Cluster School 40</a:t>
            </a:r>
            <a:r>
              <a:rPr lang="en-US" sz="3900" b="1" baseline="30000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th</a:t>
            </a:r>
            <a:r>
              <a:rPr lang="en-US" sz="39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 Anniversary</a:t>
            </a:r>
            <a:endParaRPr sz="3900" b="1" dirty="0">
              <a:solidFill>
                <a:srgbClr val="993333"/>
              </a:solidFill>
              <a:latin typeface="Brandon Grotesque"/>
              <a:ea typeface="Brandon Grotesque"/>
              <a:cs typeface="Brandon Grotesque"/>
            </a:endParaRPr>
          </a:p>
        </p:txBody>
      </p:sp>
      <p:sp>
        <p:nvSpPr>
          <p:cNvPr id="30" name="Straight Connector 29">
            <a:extLst>
              <a:ext uri="{FF2B5EF4-FFF2-40B4-BE49-F238E27FC236}">
                <a16:creationId xmlns:a16="http://schemas.microsoft.com/office/drawing/2014/main" id="{6593C0E7-3C77-4625-A6A4-942F3E0F7019}"/>
              </a:ext>
            </a:extLst>
          </p:cNvPr>
          <p:cNvSpPr>
            <a:spLocks noGrp="1"/>
          </p:cNvSpPr>
          <p:nvPr/>
        </p:nvSpPr>
        <p:spPr>
          <a:xfrm>
            <a:off x="7115176" y="115193"/>
            <a:ext cx="0" cy="6627614"/>
          </a:xfrm>
          <a:prstGeom prst="line">
            <a:avLst/>
          </a:prstGeom>
          <a:ln w="28575">
            <a:solidFill>
              <a:srgbClr val="99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4A161CC-6DC5-4863-B213-94529D6E06D7}"/>
              </a:ext>
            </a:extLst>
          </p:cNvPr>
          <p:cNvSpPr>
            <a:spLocks noGrp="1"/>
          </p:cNvSpPr>
          <p:nvPr/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9525">
            <a:solidFill>
              <a:srgbClr val="E6E6E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99635F-8B5A-DDB4-2300-9990D616D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536" y="2398541"/>
            <a:ext cx="3553128" cy="36141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95C8EB-F07B-F19A-9890-3E57D2355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8464" y="1296752"/>
            <a:ext cx="3965272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777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48066-578E-46EB-AEBB-5F4101060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C5DB97E2-EA1E-D591-795F-FC13EDC6DBD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EC0F63-6AA1-4A44-6B4C-3C0F79C93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76250"/>
            <a:ext cx="5715000" cy="1762125"/>
          </a:xfrm>
        </p:spPr>
        <p:txBody>
          <a:bodyPr vert="horz" lIns="91440" tIns="45720" rIns="91440" bIns="45720" anchor="b">
            <a:normAutofit/>
          </a:bodyPr>
          <a:lstStyle/>
          <a:p>
            <a:r>
              <a:rPr sz="39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Campus Update: Peabody</a:t>
            </a:r>
          </a:p>
        </p:txBody>
      </p:sp>
      <p:sp>
        <p:nvSpPr>
          <p:cNvPr id="30" name="Straight Connector 29">
            <a:extLst>
              <a:ext uri="{FF2B5EF4-FFF2-40B4-BE49-F238E27FC236}">
                <a16:creationId xmlns:a16="http://schemas.microsoft.com/office/drawing/2014/main" id="{FA6E1975-AE1C-CDC0-C7C8-B7482C32D26B}"/>
              </a:ext>
            </a:extLst>
          </p:cNvPr>
          <p:cNvSpPr>
            <a:spLocks noGrp="1"/>
          </p:cNvSpPr>
          <p:nvPr/>
        </p:nvSpPr>
        <p:spPr>
          <a:xfrm>
            <a:off x="7115176" y="115193"/>
            <a:ext cx="0" cy="6627614"/>
          </a:xfrm>
          <a:prstGeom prst="line">
            <a:avLst/>
          </a:prstGeom>
          <a:ln w="28575">
            <a:solidFill>
              <a:srgbClr val="99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D62F184-68E3-8804-773A-0DC27DB5423D}"/>
              </a:ext>
            </a:extLst>
          </p:cNvPr>
          <p:cNvSpPr>
            <a:spLocks noGrp="1"/>
          </p:cNvSpPr>
          <p:nvPr/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9525">
            <a:solidFill>
              <a:srgbClr val="E6E6E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graphicFrame>
        <p:nvGraphicFramePr>
          <p:cNvPr id="40" name="Table 10">
            <a:extLst>
              <a:ext uri="{FF2B5EF4-FFF2-40B4-BE49-F238E27FC236}">
                <a16:creationId xmlns:a16="http://schemas.microsoft.com/office/drawing/2014/main" id="{D8C27CF9-5D3E-6A4B-62F2-8D1C799740B5}"/>
              </a:ext>
            </a:extLst>
          </p:cNvPr>
          <p:cNvGraphicFramePr/>
          <p:nvPr/>
        </p:nvGraphicFramePr>
        <p:xfrm>
          <a:off x="541427" y="3134589"/>
          <a:ext cx="6032706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63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6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500" b="1" dirty="0">
                          <a:solidFill>
                            <a:srgbClr val="FFFFFF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Peabody Executive Committee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33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99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275" b="1" i="1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Parent Representatives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 i="1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Teacher Representatives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350" b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Hali Voycik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Catherine Watts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350" b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Jesse Lirtzman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Pauline Frederic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350" b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Kristin Egan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sz="1350" b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Rita Livadas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1383BB57-87D5-0993-74E4-C741698C04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779" b="32779"/>
          <a:stretch>
            <a:fillRect/>
          </a:stretch>
        </p:blipFill>
        <p:spPr>
          <a:xfrm rot="5400000">
            <a:off x="6254353" y="972443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330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FB5B0058-AF13-4859-B429-4EDDE2A26F7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pic>
        <p:nvPicPr>
          <p:cNvPr id="42" name="Picture 4"/>
          <p:cNvPicPr>
            <a:picLocks noChangeAspect="1"/>
          </p:cNvPicPr>
          <p:nvPr/>
        </p:nvPicPr>
        <p:blipFill>
          <a:blip r:embed="rId3">
            <a:alphaModFix/>
          </a:blip>
          <a:srcRect r="404"/>
          <a:stretch>
            <a:fillRect/>
          </a:stretch>
        </p:blipFill>
        <p:spPr>
          <a:xfrm>
            <a:off x="7115177" y="115193"/>
            <a:ext cx="4950618" cy="6627614"/>
          </a:xfrm>
          <a:prstGeom prst="rect">
            <a:avLst/>
          </a:prstGeom>
        </p:spPr>
      </p:pic>
      <p:sp>
        <p:nvSpPr>
          <p:cNvPr id="37" name="Straight Connector 36">
            <a:extLst>
              <a:ext uri="{FF2B5EF4-FFF2-40B4-BE49-F238E27FC236}">
                <a16:creationId xmlns:a16="http://schemas.microsoft.com/office/drawing/2014/main" id="{1DA01CD6-96B0-436C-9ED1-C88D7B276336}"/>
              </a:ext>
            </a:extLst>
          </p:cNvPr>
          <p:cNvSpPr>
            <a:spLocks noGrp="1"/>
          </p:cNvSpPr>
          <p:nvPr/>
        </p:nvSpPr>
        <p:spPr>
          <a:xfrm>
            <a:off x="7115176" y="115193"/>
            <a:ext cx="0" cy="6627614"/>
          </a:xfrm>
          <a:prstGeom prst="line">
            <a:avLst/>
          </a:prstGeom>
          <a:ln w="28575">
            <a:solidFill>
              <a:srgbClr val="99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4A161CC-6DC5-4863-B213-94529D6E06D7}"/>
              </a:ext>
            </a:extLst>
          </p:cNvPr>
          <p:cNvSpPr>
            <a:spLocks noGrp="1"/>
          </p:cNvSpPr>
          <p:nvPr/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9525">
            <a:solidFill>
              <a:srgbClr val="E6E6E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graphicFrame>
        <p:nvGraphicFramePr>
          <p:cNvPr id="45" name="Table 5"/>
          <p:cNvGraphicFramePr/>
          <p:nvPr/>
        </p:nvGraphicFramePr>
        <p:xfrm>
          <a:off x="541427" y="3134589"/>
          <a:ext cx="6032706" cy="331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63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6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500" b="1" dirty="0">
                          <a:solidFill>
                            <a:srgbClr val="FFFFFF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Watkins Executive Committee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33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99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275" b="1" i="1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Parent Representatives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 i="1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Teacher Representatives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350" b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Jamica El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 i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Kelly Fox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350" b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Jill Keller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 i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Mary Mackie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350" b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Kelli McAffee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sz="1350" b="0" i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Lauren Pauer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sz="1350" b="0" i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Laurie Wiesner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sz="1350" b="0" i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Marissa Gunn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sz="1350" b="0" i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Sara Dube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5A0913AD-B7A0-7E1B-A62D-A69B5FA39A30}"/>
              </a:ext>
            </a:extLst>
          </p:cNvPr>
          <p:cNvSpPr>
            <a:spLocks noGrp="1"/>
          </p:cNvSpPr>
          <p:nvPr/>
        </p:nvSpPr>
        <p:spPr>
          <a:xfrm>
            <a:off x="609600" y="476250"/>
            <a:ext cx="5715000" cy="1762125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r>
              <a:rPr sz="39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Campus Update: Watkins</a:t>
            </a:r>
          </a:p>
        </p:txBody>
      </p:sp>
    </p:spTree>
    <p:extLst>
      <p:ext uri="{BB962C8B-B14F-4D97-AF65-F5344CB8AC3E}">
        <p14:creationId xmlns:p14="http://schemas.microsoft.com/office/powerpoint/2010/main" val="1480195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FB5B0058-AF13-4859-B429-4EDDE2A26F7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pic>
        <p:nvPicPr>
          <p:cNvPr id="36" name="Picture 4"/>
          <p:cNvPicPr>
            <a:picLocks noChangeAspect="1"/>
          </p:cNvPicPr>
          <p:nvPr/>
        </p:nvPicPr>
        <p:blipFill>
          <a:blip r:embed="rId3"/>
          <a:srcRect l="-972" t="-12642" r="972" b="20390"/>
          <a:stretch>
            <a:fillRect/>
          </a:stretch>
        </p:blipFill>
        <p:spPr>
          <a:xfrm rot="5400000">
            <a:off x="6844654" y="76440"/>
            <a:ext cx="6984212" cy="6443169"/>
          </a:xfrm>
          <a:prstGeom prst="rect">
            <a:avLst/>
          </a:prstGeom>
        </p:spPr>
      </p:pic>
      <p:sp>
        <p:nvSpPr>
          <p:cNvPr id="30" name="Straight Connector 29">
            <a:extLst>
              <a:ext uri="{FF2B5EF4-FFF2-40B4-BE49-F238E27FC236}">
                <a16:creationId xmlns:a16="http://schemas.microsoft.com/office/drawing/2014/main" id="{4E69A052-53A5-4A60-8A5F-CD116B167163}"/>
              </a:ext>
            </a:extLst>
          </p:cNvPr>
          <p:cNvSpPr>
            <a:spLocks noGrp="1"/>
          </p:cNvSpPr>
          <p:nvPr/>
        </p:nvSpPr>
        <p:spPr>
          <a:xfrm>
            <a:off x="7115176" y="115193"/>
            <a:ext cx="0" cy="6627614"/>
          </a:xfrm>
          <a:prstGeom prst="line">
            <a:avLst/>
          </a:prstGeom>
          <a:ln w="28575">
            <a:solidFill>
              <a:srgbClr val="9933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FB8E6CF-61A1-4A48-ADE0-5AE823AF1A8A}"/>
              </a:ext>
            </a:extLst>
          </p:cNvPr>
          <p:cNvSpPr>
            <a:spLocks noGrp="1"/>
          </p:cNvSpPr>
          <p:nvPr/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9525">
            <a:solidFill>
              <a:srgbClr val="E6E6E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0DF885-AD55-AF7B-B49B-29C72D282F0D}"/>
              </a:ext>
            </a:extLst>
          </p:cNvPr>
          <p:cNvSpPr>
            <a:spLocks noGrp="1"/>
          </p:cNvSpPr>
          <p:nvPr/>
        </p:nvSpPr>
        <p:spPr>
          <a:xfrm>
            <a:off x="609600" y="476250"/>
            <a:ext cx="5715000" cy="1762125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r>
              <a:rPr sz="39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Campus Update: Stuart-Hobson</a:t>
            </a:r>
          </a:p>
        </p:txBody>
      </p:sp>
      <p:graphicFrame>
        <p:nvGraphicFramePr>
          <p:cNvPr id="40" name="Table 8"/>
          <p:cNvGraphicFramePr/>
          <p:nvPr/>
        </p:nvGraphicFramePr>
        <p:xfrm>
          <a:off x="541427" y="3134589"/>
          <a:ext cx="6032706" cy="3248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63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6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500" b="1" dirty="0">
                          <a:solidFill>
                            <a:srgbClr val="FFFFFF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Stuart-Hobson Executive Committee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33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99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275" b="1" i="1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Parent Representatives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 i="1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Teacher Representatives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350" b="0" i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Jenny Cheek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 i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Christian Herr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350" b="0" i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Julia Pergola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 i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Janette Ruiz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350" b="0" i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Qiana Hooker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 i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Nicole Smith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sz="1350" b="0" i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Tom Guglielmo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350" b="0" i="0" dirty="0">
                          <a:solidFill>
                            <a:srgbClr val="171717"/>
                          </a:solidFill>
                          <a:latin typeface="Brandon Grotesque"/>
                          <a:ea typeface="Brandon Grotesque"/>
                          <a:cs typeface="Brandon Grotesque"/>
                        </a:rPr>
                        <a:t>Tiffany Kaijage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0974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53599E-C6B1-4696-9BE5-E066398E56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993333"/>
          </a:solidFill>
          <a:ln w="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52C7E7-2DB5-4956-96A6-4ACFA4A4BE8A}"/>
              </a:ext>
            </a:extLst>
          </p:cNvPr>
          <p:cNvSpPr>
            <a:spLocks noGrp="1"/>
          </p:cNvSpPr>
          <p:nvPr/>
        </p:nvSpPr>
        <p:spPr>
          <a:xfrm>
            <a:off x="1790196" y="1828800"/>
            <a:ext cx="8581132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4200" b="1">
                <a:solidFill>
                  <a:srgbClr val="1B365D"/>
                </a:solidFill>
              </a:defRPr>
            </a:pPr>
            <a:r>
              <a:rPr sz="39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Our CHCS PTA Budget: The Big Picture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A7C870-E1AC-4D4B-B7A7-6B431A76576C}"/>
              </a:ext>
            </a:extLst>
          </p:cNvPr>
          <p:cNvSpPr>
            <a:spLocks noGrp="1"/>
          </p:cNvSpPr>
          <p:nvPr/>
        </p:nvSpPr>
        <p:spPr>
          <a:xfrm>
            <a:off x="1280160" y="2971800"/>
            <a:ext cx="96012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2400">
                <a:solidFill>
                  <a:srgbClr val="262A30"/>
                </a:solidFill>
              </a:defRPr>
            </a:pPr>
            <a:r>
              <a:rPr sz="225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A quick look at our proposed SY26–27 budget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A42375-6774-4078-96AB-3DEE3139BBD1}"/>
              </a:ext>
            </a:extLst>
          </p:cNvPr>
          <p:cNvSpPr>
            <a:spLocks noGrp="1"/>
          </p:cNvSpPr>
          <p:nvPr/>
        </p:nvSpPr>
        <p:spPr>
          <a:xfrm>
            <a:off x="1280160" y="3886200"/>
            <a:ext cx="9601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600">
                <a:solidFill>
                  <a:srgbClr val="69707A"/>
                </a:solidFill>
              </a:defRPr>
            </a:pPr>
            <a:r>
              <a:rPr sz="1575" dirty="0">
                <a:solidFill>
                  <a:srgbClr val="666666"/>
                </a:solidFill>
                <a:latin typeface="Brandon Grotesque"/>
                <a:ea typeface="Brandon Grotesque"/>
                <a:cs typeface="Brandon Grotesque"/>
              </a:rPr>
              <a:t>Where our PTA dollars come from — and how they support our three campuses</a:t>
            </a:r>
          </a:p>
        </p:txBody>
      </p:sp>
    </p:spTree>
    <p:extLst>
      <p:ext uri="{BB962C8B-B14F-4D97-AF65-F5344CB8AC3E}">
        <p14:creationId xmlns:p14="http://schemas.microsoft.com/office/powerpoint/2010/main" val="174875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803B78-3770-4214-8230-700AE642EB05}"/>
              </a:ext>
            </a:extLst>
          </p:cNvPr>
          <p:cNvSpPr>
            <a:spLocks noGrp="1"/>
          </p:cNvSpPr>
          <p:nvPr/>
        </p:nvSpPr>
        <p:spPr>
          <a:xfrm>
            <a:off x="640080" y="411480"/>
            <a:ext cx="7149714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  <a:defRPr sz="2800" b="1">
                <a:solidFill>
                  <a:srgbClr val="1B365D"/>
                </a:solidFill>
              </a:defRPr>
            </a:pPr>
            <a:r>
              <a:rPr sz="42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Where the Money Comes From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DE0F2CC-F144-4004-9EE7-2B01C8F900D7}"/>
              </a:ext>
            </a:extLst>
          </p:cNvPr>
          <p:cNvSpPr>
            <a:spLocks noGrp="1"/>
          </p:cNvSpPr>
          <p:nvPr/>
        </p:nvSpPr>
        <p:spPr>
          <a:xfrm>
            <a:off x="6692578" y="1645920"/>
            <a:ext cx="5380646" cy="868680"/>
          </a:xfrm>
          <a:prstGeom prst="roundRect">
            <a:avLst/>
          </a:prstGeom>
          <a:solidFill>
            <a:srgbClr val="993333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39DA40-AFC6-43EF-A60F-5B92E1CA6097}"/>
              </a:ext>
            </a:extLst>
          </p:cNvPr>
          <p:cNvSpPr>
            <a:spLocks noGrp="1"/>
          </p:cNvSpPr>
          <p:nvPr/>
        </p:nvSpPr>
        <p:spPr>
          <a:xfrm>
            <a:off x="6978995" y="1835491"/>
            <a:ext cx="171059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  <a:defRPr sz="1400" b="1">
                <a:solidFill>
                  <a:srgbClr val="262A30"/>
                </a:solidFill>
              </a:defRPr>
            </a:pPr>
            <a:r>
              <a:rPr sz="2800" b="1" dirty="0">
                <a:solidFill>
                  <a:schemeClr val="bg1"/>
                </a:solidFill>
                <a:latin typeface="Brandon Grotesque"/>
                <a:ea typeface="Brandon Grotesque"/>
                <a:cs typeface="Brandon Grotesque"/>
              </a:rPr>
              <a:t>Donations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2967BD-EC9B-4B55-BF38-10555299B4CB}"/>
              </a:ext>
            </a:extLst>
          </p:cNvPr>
          <p:cNvSpPr>
            <a:spLocks noGrp="1"/>
          </p:cNvSpPr>
          <p:nvPr/>
        </p:nvSpPr>
        <p:spPr>
          <a:xfrm>
            <a:off x="10163111" y="1835491"/>
            <a:ext cx="137409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buNone/>
              <a:defRPr sz="1600" b="1">
                <a:solidFill>
                  <a:srgbClr val="1B365D"/>
                </a:solidFill>
              </a:defRPr>
            </a:pPr>
            <a:r>
              <a:rPr sz="2800" b="1" dirty="0">
                <a:solidFill>
                  <a:schemeClr val="bg1"/>
                </a:solidFill>
                <a:latin typeface="Brandon Grotesque"/>
                <a:ea typeface="Brandon Grotesque"/>
                <a:cs typeface="Brandon Grotesque"/>
              </a:rPr>
              <a:t>$10,000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4AE4D36-8E0F-47B4-8941-ACFFCDA3AE1A}"/>
              </a:ext>
            </a:extLst>
          </p:cNvPr>
          <p:cNvSpPr>
            <a:spLocks noGrp="1"/>
          </p:cNvSpPr>
          <p:nvPr/>
        </p:nvSpPr>
        <p:spPr>
          <a:xfrm>
            <a:off x="6692578" y="2670048"/>
            <a:ext cx="5380646" cy="868680"/>
          </a:xfrm>
          <a:prstGeom prst="roundRect">
            <a:avLst/>
          </a:prstGeom>
          <a:solidFill>
            <a:srgbClr val="BE5A5A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5CF61E-085D-4B2B-A879-A4916C1CDADF}"/>
              </a:ext>
            </a:extLst>
          </p:cNvPr>
          <p:cNvSpPr>
            <a:spLocks noGrp="1"/>
          </p:cNvSpPr>
          <p:nvPr/>
        </p:nvSpPr>
        <p:spPr>
          <a:xfrm>
            <a:off x="6978995" y="2859619"/>
            <a:ext cx="246535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  <a:defRPr sz="1400" b="1">
                <a:solidFill>
                  <a:srgbClr val="262A30"/>
                </a:solidFill>
              </a:defRPr>
            </a:pPr>
            <a:r>
              <a:rPr sz="2800" b="1" dirty="0">
                <a:solidFill>
                  <a:schemeClr val="bg1"/>
                </a:solidFill>
                <a:latin typeface="Brandon Grotesque"/>
                <a:ea typeface="Brandon Grotesque"/>
                <a:cs typeface="Brandon Grotesque"/>
              </a:rPr>
              <a:t>Cluster Auction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A35EAE-5618-4FD9-9DA4-2EE15E85B12D}"/>
              </a:ext>
            </a:extLst>
          </p:cNvPr>
          <p:cNvSpPr>
            <a:spLocks noGrp="1"/>
          </p:cNvSpPr>
          <p:nvPr/>
        </p:nvSpPr>
        <p:spPr>
          <a:xfrm>
            <a:off x="10163111" y="2826722"/>
            <a:ext cx="137409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buNone/>
              <a:defRPr sz="1600" b="1">
                <a:solidFill>
                  <a:srgbClr val="1B365D"/>
                </a:solidFill>
              </a:defRPr>
            </a:pPr>
            <a:r>
              <a:rPr sz="2800" b="1" dirty="0">
                <a:solidFill>
                  <a:schemeClr val="bg1"/>
                </a:solidFill>
                <a:latin typeface="Brandon Grotesque"/>
                <a:ea typeface="Brandon Grotesque"/>
                <a:cs typeface="Brandon Grotesque"/>
              </a:rPr>
              <a:t>$45,000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59CD6A6-1374-4A4D-A138-D3CC3BE1BB96}"/>
              </a:ext>
            </a:extLst>
          </p:cNvPr>
          <p:cNvSpPr>
            <a:spLocks noGrp="1"/>
          </p:cNvSpPr>
          <p:nvPr/>
        </p:nvSpPr>
        <p:spPr>
          <a:xfrm>
            <a:off x="6692578" y="3694176"/>
            <a:ext cx="5380646" cy="868680"/>
          </a:xfrm>
          <a:prstGeom prst="roundRect">
            <a:avLst/>
          </a:prstGeom>
          <a:solidFill>
            <a:srgbClr val="6E262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DBE8AA-D0FE-4016-9E38-82955D0FD641}"/>
              </a:ext>
            </a:extLst>
          </p:cNvPr>
          <p:cNvSpPr>
            <a:spLocks noGrp="1"/>
          </p:cNvSpPr>
          <p:nvPr/>
        </p:nvSpPr>
        <p:spPr>
          <a:xfrm>
            <a:off x="6978995" y="3883746"/>
            <a:ext cx="116570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  <a:defRPr sz="1400" b="1">
                <a:solidFill>
                  <a:srgbClr val="262A30"/>
                </a:solidFill>
              </a:defRPr>
            </a:pPr>
            <a:r>
              <a:rPr lang="en-US" sz="2800" b="1" dirty="0">
                <a:solidFill>
                  <a:schemeClr val="bg1"/>
                </a:solidFill>
                <a:latin typeface="Brandon Grotesque"/>
                <a:ea typeface="Brandon Grotesque"/>
                <a:cs typeface="Brandon Grotesque"/>
              </a:rPr>
              <a:t>Classic</a:t>
            </a:r>
            <a:endParaRPr sz="2800" b="1" dirty="0">
              <a:solidFill>
                <a:schemeClr val="bg1"/>
              </a:solidFill>
              <a:latin typeface="Brandon Grotesque"/>
              <a:ea typeface="Brandon Grotesque"/>
              <a:cs typeface="Brandon Grotesque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474F02-07F0-413E-9D7E-29867D82A0AA}"/>
              </a:ext>
            </a:extLst>
          </p:cNvPr>
          <p:cNvSpPr>
            <a:spLocks noGrp="1"/>
          </p:cNvSpPr>
          <p:nvPr/>
        </p:nvSpPr>
        <p:spPr>
          <a:xfrm>
            <a:off x="9980368" y="3916414"/>
            <a:ext cx="155683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buNone/>
              <a:defRPr sz="1600" b="1">
                <a:solidFill>
                  <a:srgbClr val="1B365D"/>
                </a:solidFill>
              </a:defRPr>
            </a:pPr>
            <a:r>
              <a:rPr sz="2800" b="1" dirty="0">
                <a:solidFill>
                  <a:schemeClr val="bg1"/>
                </a:solidFill>
                <a:latin typeface="Brandon Grotesque"/>
                <a:ea typeface="Brandon Grotesque"/>
                <a:cs typeface="Brandon Grotesque"/>
              </a:rPr>
              <a:t>$165,000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1FF0A865-2A26-40E6-BEBA-BC091390DFCB}"/>
              </a:ext>
            </a:extLst>
          </p:cNvPr>
          <p:cNvSpPr>
            <a:spLocks noGrp="1"/>
          </p:cNvSpPr>
          <p:nvPr/>
        </p:nvSpPr>
        <p:spPr>
          <a:xfrm>
            <a:off x="6692578" y="4718304"/>
            <a:ext cx="5380646" cy="868680"/>
          </a:xfrm>
          <a:prstGeom prst="roundRect">
            <a:avLst/>
          </a:prstGeom>
          <a:solidFill>
            <a:srgbClr val="AFAFAF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709E74-6EC9-45A4-83FC-905DBCD020B9}"/>
              </a:ext>
            </a:extLst>
          </p:cNvPr>
          <p:cNvSpPr>
            <a:spLocks noGrp="1"/>
          </p:cNvSpPr>
          <p:nvPr/>
        </p:nvSpPr>
        <p:spPr>
          <a:xfrm>
            <a:off x="6978995" y="4907875"/>
            <a:ext cx="186083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  <a:defRPr sz="1400" b="1">
                <a:solidFill>
                  <a:srgbClr val="262A30"/>
                </a:solidFill>
              </a:defRPr>
            </a:pPr>
            <a:r>
              <a:rPr sz="2800" b="1" dirty="0">
                <a:solidFill>
                  <a:schemeClr val="bg1"/>
                </a:solidFill>
                <a:latin typeface="Brandon Grotesque"/>
                <a:ea typeface="Brandon Grotesque"/>
                <a:cs typeface="Brandon Grotesque"/>
              </a:rPr>
              <a:t>House Tour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D6B268-1348-4CDB-B1CD-EFBCF76B3792}"/>
              </a:ext>
            </a:extLst>
          </p:cNvPr>
          <p:cNvSpPr>
            <a:spLocks noGrp="1"/>
          </p:cNvSpPr>
          <p:nvPr/>
        </p:nvSpPr>
        <p:spPr>
          <a:xfrm>
            <a:off x="10163111" y="4889026"/>
            <a:ext cx="137409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buNone/>
              <a:defRPr sz="1600" b="1">
                <a:solidFill>
                  <a:srgbClr val="1B365D"/>
                </a:solidFill>
              </a:defRPr>
            </a:pPr>
            <a:r>
              <a:rPr sz="2800" b="1" dirty="0">
                <a:solidFill>
                  <a:schemeClr val="bg1"/>
                </a:solidFill>
                <a:latin typeface="Brandon Grotesque"/>
                <a:ea typeface="Brandon Grotesque"/>
                <a:cs typeface="Brandon Grotesque"/>
              </a:rPr>
              <a:t>$27,000</a:t>
            </a:r>
          </a:p>
        </p:txBody>
      </p:sp>
      <p:graphicFrame>
        <p:nvGraphicFramePr>
          <p:cNvPr id="44" name="Chart"/>
          <p:cNvGraphicFramePr/>
          <p:nvPr>
            <p:extLst>
              <p:ext uri="{D42A27DB-BD31-4B8C-83A1-F6EECF244321}">
                <p14:modId xmlns:p14="http://schemas.microsoft.com/office/powerpoint/2010/main" val="4073889535"/>
              </p:ext>
            </p:extLst>
          </p:nvPr>
        </p:nvGraphicFramePr>
        <p:xfrm>
          <a:off x="28877" y="1444751"/>
          <a:ext cx="6400800" cy="4754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5C1CF74-401B-45A9-9D1C-92C74392896F}"/>
              </a:ext>
            </a:extLst>
          </p:cNvPr>
          <p:cNvSpPr>
            <a:spLocks noGrp="1"/>
          </p:cNvSpPr>
          <p:nvPr/>
        </p:nvSpPr>
        <p:spPr>
          <a:xfrm>
            <a:off x="6096000" y="5790384"/>
            <a:ext cx="5977224" cy="640080"/>
          </a:xfrm>
          <a:prstGeom prst="roundRect">
            <a:avLst/>
          </a:prstGeom>
          <a:solidFill>
            <a:srgbClr val="993333"/>
          </a:solidFill>
          <a:ln w="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F044A5-D555-4ACD-AB1B-0F8ADC754A7C}"/>
              </a:ext>
            </a:extLst>
          </p:cNvPr>
          <p:cNvSpPr>
            <a:spLocks noGrp="1"/>
          </p:cNvSpPr>
          <p:nvPr/>
        </p:nvSpPr>
        <p:spPr>
          <a:xfrm>
            <a:off x="6096000" y="5865981"/>
            <a:ext cx="596964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lang="en-US" sz="28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Projected SY26-27</a:t>
            </a:r>
            <a:r>
              <a:rPr sz="28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Revenue:</a:t>
            </a:r>
            <a:r>
              <a:rPr sz="28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   $247,000</a:t>
            </a:r>
          </a:p>
        </p:txBody>
      </p:sp>
    </p:spTree>
    <p:extLst>
      <p:ext uri="{BB962C8B-B14F-4D97-AF65-F5344CB8AC3E}">
        <p14:creationId xmlns:p14="http://schemas.microsoft.com/office/powerpoint/2010/main" val="1380945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A0B4CD-3F7A-4F89-8852-FFE5F73C3545}"/>
              </a:ext>
            </a:extLst>
          </p:cNvPr>
          <p:cNvSpPr>
            <a:spLocks noGrp="1"/>
          </p:cNvSpPr>
          <p:nvPr/>
        </p:nvSpPr>
        <p:spPr>
          <a:xfrm>
            <a:off x="640080" y="365760"/>
            <a:ext cx="4156907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  <a:defRPr sz="2800" b="1">
                <a:solidFill>
                  <a:srgbClr val="1B365D"/>
                </a:solidFill>
              </a:defRPr>
            </a:pPr>
            <a:r>
              <a:rPr lang="en-US" sz="42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Planned spending</a:t>
            </a:r>
            <a:endParaRPr sz="4200" b="1" dirty="0">
              <a:solidFill>
                <a:srgbClr val="993333"/>
              </a:solidFill>
              <a:latin typeface="Brandon Grotesque"/>
              <a:ea typeface="Brandon Grotesque"/>
              <a:cs typeface="Brandon Grotesque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CC03EA3-28D7-41BF-BEEB-B0393EB387C9}"/>
              </a:ext>
            </a:extLst>
          </p:cNvPr>
          <p:cNvSpPr>
            <a:spLocks noGrp="1"/>
          </p:cNvSpPr>
          <p:nvPr/>
        </p:nvSpPr>
        <p:spPr>
          <a:xfrm>
            <a:off x="6096000" y="556667"/>
            <a:ext cx="5977224" cy="947233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E3452D-BCD8-40F8-A979-D90B7149A9DD}"/>
              </a:ext>
            </a:extLst>
          </p:cNvPr>
          <p:cNvSpPr>
            <a:spLocks noGrp="1"/>
          </p:cNvSpPr>
          <p:nvPr/>
        </p:nvSpPr>
        <p:spPr>
          <a:xfrm>
            <a:off x="6301959" y="606582"/>
            <a:ext cx="555774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600" b="1">
                <a:solidFill>
                  <a:srgbClr val="1B365D"/>
                </a:solidFill>
              </a:defRPr>
            </a:pPr>
            <a:r>
              <a:rPr sz="2400" b="1" i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Each campus is allocated $180 per student</a:t>
            </a:r>
            <a:endParaRPr lang="en-US" sz="2400" b="1" i="1" dirty="0">
              <a:solidFill>
                <a:srgbClr val="993333"/>
              </a:solidFill>
              <a:latin typeface="Brandon Grotesque"/>
              <a:ea typeface="Brandon Grotesque"/>
              <a:cs typeface="Brandon Grotesque"/>
            </a:endParaRPr>
          </a:p>
          <a:p>
            <a:pPr algn="ctr">
              <a:buNone/>
              <a:defRPr sz="1600" b="1">
                <a:solidFill>
                  <a:srgbClr val="1B365D"/>
                </a:solidFill>
              </a:defRPr>
            </a:pPr>
            <a:r>
              <a:rPr sz="2400" b="1" i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based on enrollment.</a:t>
            </a:r>
          </a:p>
        </p:txBody>
      </p:sp>
      <p:graphicFrame>
        <p:nvGraphicFramePr>
          <p:cNvPr id="48" name="Chart"/>
          <p:cNvGraphicFramePr/>
          <p:nvPr>
            <p:extLst>
              <p:ext uri="{D42A27DB-BD31-4B8C-83A1-F6EECF244321}">
                <p14:modId xmlns:p14="http://schemas.microsoft.com/office/powerpoint/2010/main" val="2176539298"/>
              </p:ext>
            </p:extLst>
          </p:nvPr>
        </p:nvGraphicFramePr>
        <p:xfrm>
          <a:off x="118776" y="1657296"/>
          <a:ext cx="6505766" cy="4453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5F7CE316-5F2E-69EA-4565-1160C3D82D26}"/>
              </a:ext>
            </a:extLst>
          </p:cNvPr>
          <p:cNvSpPr>
            <a:spLocks noGrp="1"/>
          </p:cNvSpPr>
          <p:nvPr/>
        </p:nvSpPr>
        <p:spPr>
          <a:xfrm>
            <a:off x="6692578" y="1645920"/>
            <a:ext cx="5380646" cy="868680"/>
          </a:xfrm>
          <a:prstGeom prst="roundRect">
            <a:avLst/>
          </a:prstGeom>
          <a:solidFill>
            <a:srgbClr val="993333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26" name="TextBox 5">
            <a:extLst>
              <a:ext uri="{FF2B5EF4-FFF2-40B4-BE49-F238E27FC236}">
                <a16:creationId xmlns:a16="http://schemas.microsoft.com/office/drawing/2014/main" id="{6F250187-4A5B-1C6F-CA1D-C028D75D8852}"/>
              </a:ext>
            </a:extLst>
          </p:cNvPr>
          <p:cNvSpPr>
            <a:spLocks noGrp="1"/>
          </p:cNvSpPr>
          <p:nvPr/>
        </p:nvSpPr>
        <p:spPr>
          <a:xfrm>
            <a:off x="6978995" y="1835491"/>
            <a:ext cx="234141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  <a:defRPr sz="1400" b="1">
                <a:solidFill>
                  <a:srgbClr val="262A30"/>
                </a:solidFill>
              </a:defRPr>
            </a:pPr>
            <a:r>
              <a:rPr lang="en-US" sz="2800" b="1" dirty="0">
                <a:solidFill>
                  <a:schemeClr val="bg1"/>
                </a:solidFill>
                <a:latin typeface="Brandon Grotesque"/>
                <a:ea typeface="Brandon Grotesque"/>
                <a:cs typeface="Brandon Grotesque"/>
              </a:rPr>
              <a:t>Stuart-Hobson</a:t>
            </a:r>
            <a:endParaRPr sz="2800" b="1" dirty="0">
              <a:solidFill>
                <a:schemeClr val="bg1"/>
              </a:solidFill>
              <a:latin typeface="Brandon Grotesque"/>
              <a:ea typeface="Brandon Grotesque"/>
              <a:cs typeface="Brandon Grotesque"/>
            </a:endParaRPr>
          </a:p>
        </p:txBody>
      </p:sp>
      <p:sp>
        <p:nvSpPr>
          <p:cNvPr id="27" name="TextBox 6">
            <a:extLst>
              <a:ext uri="{FF2B5EF4-FFF2-40B4-BE49-F238E27FC236}">
                <a16:creationId xmlns:a16="http://schemas.microsoft.com/office/drawing/2014/main" id="{18DA5900-B4B8-1B34-93AA-E378359E2C67}"/>
              </a:ext>
            </a:extLst>
          </p:cNvPr>
          <p:cNvSpPr>
            <a:spLocks noGrp="1"/>
          </p:cNvSpPr>
          <p:nvPr/>
        </p:nvSpPr>
        <p:spPr>
          <a:xfrm>
            <a:off x="10163110" y="1835491"/>
            <a:ext cx="137409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buNone/>
              <a:defRPr sz="1600" b="1">
                <a:solidFill>
                  <a:srgbClr val="1B365D"/>
                </a:solidFill>
              </a:defRPr>
            </a:pPr>
            <a:r>
              <a:rPr sz="2800" b="1" dirty="0">
                <a:solidFill>
                  <a:schemeClr val="bg1"/>
                </a:solidFill>
                <a:latin typeface="Brandon Grotesque"/>
                <a:ea typeface="Brandon Grotesque"/>
                <a:cs typeface="Brandon Grotesque"/>
              </a:rPr>
              <a:t>$</a:t>
            </a:r>
            <a:r>
              <a:rPr lang="en-US" sz="2800" b="1" dirty="0">
                <a:solidFill>
                  <a:schemeClr val="bg1"/>
                </a:solidFill>
                <a:latin typeface="Brandon Grotesque"/>
                <a:ea typeface="Brandon Grotesque"/>
                <a:cs typeface="Brandon Grotesque"/>
              </a:rPr>
              <a:t>99,000</a:t>
            </a:r>
            <a:endParaRPr sz="2800" b="1" dirty="0">
              <a:solidFill>
                <a:schemeClr val="bg1"/>
              </a:solidFill>
              <a:latin typeface="Brandon Grotesque"/>
              <a:ea typeface="Brandon Grotesque"/>
              <a:cs typeface="Brandon Grotesque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725AF0CE-2880-46ED-EF20-C056ED32038C}"/>
              </a:ext>
            </a:extLst>
          </p:cNvPr>
          <p:cNvSpPr>
            <a:spLocks noGrp="1"/>
          </p:cNvSpPr>
          <p:nvPr/>
        </p:nvSpPr>
        <p:spPr>
          <a:xfrm>
            <a:off x="6692578" y="2670048"/>
            <a:ext cx="5380646" cy="868680"/>
          </a:xfrm>
          <a:prstGeom prst="roundRect">
            <a:avLst/>
          </a:prstGeom>
          <a:solidFill>
            <a:srgbClr val="BE5A5A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5A6DBF54-4C77-9730-6CF1-901998F4D5AE}"/>
              </a:ext>
            </a:extLst>
          </p:cNvPr>
          <p:cNvSpPr>
            <a:spLocks noGrp="1"/>
          </p:cNvSpPr>
          <p:nvPr/>
        </p:nvSpPr>
        <p:spPr>
          <a:xfrm>
            <a:off x="6978995" y="2859619"/>
            <a:ext cx="139307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  <a:defRPr sz="1400" b="1">
                <a:solidFill>
                  <a:srgbClr val="262A30"/>
                </a:solidFill>
              </a:defRPr>
            </a:pPr>
            <a:r>
              <a:rPr lang="en-US" sz="2800" b="1" dirty="0">
                <a:solidFill>
                  <a:schemeClr val="bg1"/>
                </a:solidFill>
                <a:latin typeface="Brandon Grotesque"/>
                <a:ea typeface="Brandon Grotesque"/>
                <a:cs typeface="Brandon Grotesque"/>
              </a:rPr>
              <a:t>Watkins</a:t>
            </a:r>
            <a:endParaRPr sz="2800" b="1" dirty="0">
              <a:solidFill>
                <a:schemeClr val="bg1"/>
              </a:solidFill>
              <a:latin typeface="Brandon Grotesque"/>
              <a:ea typeface="Brandon Grotesque"/>
              <a:cs typeface="Brandon Grotesque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BF24CE9B-E514-833A-8CCD-E0597AF2D743}"/>
              </a:ext>
            </a:extLst>
          </p:cNvPr>
          <p:cNvSpPr>
            <a:spLocks noGrp="1"/>
          </p:cNvSpPr>
          <p:nvPr/>
        </p:nvSpPr>
        <p:spPr>
          <a:xfrm>
            <a:off x="10163110" y="2826722"/>
            <a:ext cx="137409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buNone/>
              <a:defRPr sz="1600" b="1">
                <a:solidFill>
                  <a:srgbClr val="1B365D"/>
                </a:solidFill>
              </a:defRPr>
            </a:pPr>
            <a:r>
              <a:rPr sz="2800" b="1" dirty="0">
                <a:solidFill>
                  <a:schemeClr val="bg1"/>
                </a:solidFill>
                <a:latin typeface="Brandon Grotesque"/>
                <a:ea typeface="Brandon Grotesque"/>
                <a:cs typeface="Brandon Grotesque"/>
              </a:rPr>
              <a:t>$</a:t>
            </a:r>
            <a:r>
              <a:rPr lang="en-US" sz="2800" b="1" dirty="0">
                <a:solidFill>
                  <a:schemeClr val="bg1"/>
                </a:solidFill>
                <a:latin typeface="Brandon Grotesque"/>
                <a:ea typeface="Brandon Grotesque"/>
                <a:cs typeface="Brandon Grotesque"/>
              </a:rPr>
              <a:t>72,000</a:t>
            </a:r>
            <a:endParaRPr sz="2800" b="1" dirty="0">
              <a:solidFill>
                <a:schemeClr val="bg1"/>
              </a:solidFill>
              <a:latin typeface="Brandon Grotesque"/>
              <a:ea typeface="Brandon Grotesque"/>
              <a:cs typeface="Brandon Grotesque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F43752A2-A038-873F-80D6-FDB8F7C0BD46}"/>
              </a:ext>
            </a:extLst>
          </p:cNvPr>
          <p:cNvSpPr>
            <a:spLocks noGrp="1"/>
          </p:cNvSpPr>
          <p:nvPr/>
        </p:nvSpPr>
        <p:spPr>
          <a:xfrm>
            <a:off x="6692578" y="3694176"/>
            <a:ext cx="5380646" cy="868680"/>
          </a:xfrm>
          <a:prstGeom prst="roundRect">
            <a:avLst/>
          </a:prstGeom>
          <a:solidFill>
            <a:srgbClr val="6E262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>
              <a:solidFill>
                <a:schemeClr val="bg1"/>
              </a:solidFill>
            </a:endParaRPr>
          </a:p>
        </p:txBody>
      </p:sp>
      <p:sp>
        <p:nvSpPr>
          <p:cNvPr id="32" name="TextBox 13">
            <a:extLst>
              <a:ext uri="{FF2B5EF4-FFF2-40B4-BE49-F238E27FC236}">
                <a16:creationId xmlns:a16="http://schemas.microsoft.com/office/drawing/2014/main" id="{F98ED461-B5FA-B1FF-5A54-A486F55134AD}"/>
              </a:ext>
            </a:extLst>
          </p:cNvPr>
          <p:cNvSpPr>
            <a:spLocks noGrp="1"/>
          </p:cNvSpPr>
          <p:nvPr/>
        </p:nvSpPr>
        <p:spPr>
          <a:xfrm>
            <a:off x="6978995" y="3883746"/>
            <a:ext cx="147572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  <a:defRPr sz="1400" b="1">
                <a:solidFill>
                  <a:srgbClr val="262A30"/>
                </a:solidFill>
              </a:defRPr>
            </a:pPr>
            <a:r>
              <a:rPr lang="en-US" sz="2800" b="1" dirty="0">
                <a:solidFill>
                  <a:schemeClr val="bg1"/>
                </a:solidFill>
                <a:latin typeface="Brandon Grotesque"/>
                <a:ea typeface="Brandon Grotesque"/>
                <a:cs typeface="Brandon Grotesque"/>
              </a:rPr>
              <a:t>Peabody</a:t>
            </a:r>
            <a:endParaRPr sz="2800" b="1" dirty="0">
              <a:solidFill>
                <a:schemeClr val="bg1"/>
              </a:solidFill>
              <a:latin typeface="Brandon Grotesque"/>
              <a:ea typeface="Brandon Grotesque"/>
              <a:cs typeface="Brandon Grotesque"/>
            </a:endParaRPr>
          </a:p>
        </p:txBody>
      </p:sp>
      <p:sp>
        <p:nvSpPr>
          <p:cNvPr id="33" name="TextBox 14">
            <a:extLst>
              <a:ext uri="{FF2B5EF4-FFF2-40B4-BE49-F238E27FC236}">
                <a16:creationId xmlns:a16="http://schemas.microsoft.com/office/drawing/2014/main" id="{16BA6849-65F4-4E94-0945-8B4605D9644C}"/>
              </a:ext>
            </a:extLst>
          </p:cNvPr>
          <p:cNvSpPr>
            <a:spLocks noGrp="1"/>
          </p:cNvSpPr>
          <p:nvPr/>
        </p:nvSpPr>
        <p:spPr>
          <a:xfrm>
            <a:off x="10163110" y="3916414"/>
            <a:ext cx="137409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buNone/>
              <a:defRPr sz="1600" b="1">
                <a:solidFill>
                  <a:srgbClr val="1B365D"/>
                </a:solidFill>
              </a:defRPr>
            </a:pPr>
            <a:r>
              <a:rPr sz="2800" b="1" dirty="0">
                <a:solidFill>
                  <a:schemeClr val="bg1"/>
                </a:solidFill>
                <a:latin typeface="Brandon Grotesque"/>
                <a:ea typeface="Brandon Grotesque"/>
                <a:cs typeface="Brandon Grotesque"/>
              </a:rPr>
              <a:t>$</a:t>
            </a:r>
            <a:r>
              <a:rPr lang="en-US" sz="2800" b="1" dirty="0">
                <a:solidFill>
                  <a:schemeClr val="bg1"/>
                </a:solidFill>
                <a:latin typeface="Brandon Grotesque"/>
                <a:ea typeface="Brandon Grotesque"/>
                <a:cs typeface="Brandon Grotesque"/>
              </a:rPr>
              <a:t>36,900</a:t>
            </a:r>
            <a:endParaRPr sz="2800" b="1" dirty="0">
              <a:solidFill>
                <a:schemeClr val="bg1"/>
              </a:solidFill>
              <a:latin typeface="Brandon Grotesque"/>
              <a:ea typeface="Brandon Grotesque"/>
              <a:cs typeface="Brandon Grotesque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B26DB188-4DCF-8C9B-B6F2-CF0AC316678D}"/>
              </a:ext>
            </a:extLst>
          </p:cNvPr>
          <p:cNvSpPr>
            <a:spLocks noGrp="1"/>
          </p:cNvSpPr>
          <p:nvPr/>
        </p:nvSpPr>
        <p:spPr>
          <a:xfrm>
            <a:off x="6692578" y="4718304"/>
            <a:ext cx="5380646" cy="868680"/>
          </a:xfrm>
          <a:prstGeom prst="roundRect">
            <a:avLst/>
          </a:prstGeom>
          <a:solidFill>
            <a:srgbClr val="AFAFAF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35" name="TextBox 17">
            <a:extLst>
              <a:ext uri="{FF2B5EF4-FFF2-40B4-BE49-F238E27FC236}">
                <a16:creationId xmlns:a16="http://schemas.microsoft.com/office/drawing/2014/main" id="{10D59C5B-45A8-9B6D-D728-7EDBBC7942D9}"/>
              </a:ext>
            </a:extLst>
          </p:cNvPr>
          <p:cNvSpPr>
            <a:spLocks noGrp="1"/>
          </p:cNvSpPr>
          <p:nvPr/>
        </p:nvSpPr>
        <p:spPr>
          <a:xfrm>
            <a:off x="6978995" y="4907875"/>
            <a:ext cx="325339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  <a:defRPr sz="1400" b="1">
                <a:solidFill>
                  <a:srgbClr val="262A30"/>
                </a:solidFill>
              </a:defRPr>
            </a:pPr>
            <a:r>
              <a:rPr lang="en-US" sz="2400" b="1" dirty="0">
                <a:solidFill>
                  <a:schemeClr val="bg1"/>
                </a:solidFill>
                <a:latin typeface="Brandon Grotesque"/>
                <a:ea typeface="Brandon Grotesque"/>
                <a:cs typeface="Brandon Grotesque"/>
              </a:rPr>
              <a:t>PTA Operating Expenses</a:t>
            </a:r>
            <a:endParaRPr sz="2400" b="1" dirty="0">
              <a:solidFill>
                <a:schemeClr val="bg1"/>
              </a:solidFill>
              <a:latin typeface="Brandon Grotesque"/>
              <a:ea typeface="Brandon Grotesque"/>
              <a:cs typeface="Brandon Grotesque"/>
            </a:endParaRPr>
          </a:p>
        </p:txBody>
      </p:sp>
      <p:sp>
        <p:nvSpPr>
          <p:cNvPr id="36" name="TextBox 18">
            <a:extLst>
              <a:ext uri="{FF2B5EF4-FFF2-40B4-BE49-F238E27FC236}">
                <a16:creationId xmlns:a16="http://schemas.microsoft.com/office/drawing/2014/main" id="{A49DC649-DF55-F234-D8B0-4C57EF3B5228}"/>
              </a:ext>
            </a:extLst>
          </p:cNvPr>
          <p:cNvSpPr>
            <a:spLocks noGrp="1"/>
          </p:cNvSpPr>
          <p:nvPr/>
        </p:nvSpPr>
        <p:spPr>
          <a:xfrm>
            <a:off x="10163110" y="4889026"/>
            <a:ext cx="137409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buNone/>
              <a:defRPr sz="1600" b="1">
                <a:solidFill>
                  <a:srgbClr val="1B365D"/>
                </a:solidFill>
              </a:defRPr>
            </a:pPr>
            <a:r>
              <a:rPr sz="2800" b="1" dirty="0">
                <a:solidFill>
                  <a:schemeClr val="bg1"/>
                </a:solidFill>
                <a:latin typeface="Brandon Grotesque"/>
                <a:ea typeface="Brandon Grotesque"/>
                <a:cs typeface="Brandon Grotesque"/>
              </a:rPr>
              <a:t>$</a:t>
            </a:r>
            <a:r>
              <a:rPr lang="en-US" sz="2800" b="1" dirty="0">
                <a:solidFill>
                  <a:schemeClr val="bg1"/>
                </a:solidFill>
                <a:latin typeface="Brandon Grotesque"/>
                <a:ea typeface="Brandon Grotesque"/>
                <a:cs typeface="Brandon Grotesque"/>
              </a:rPr>
              <a:t>36,000</a:t>
            </a:r>
            <a:endParaRPr sz="2800" b="1" dirty="0">
              <a:solidFill>
                <a:schemeClr val="bg1"/>
              </a:solidFill>
              <a:latin typeface="Brandon Grotesque"/>
              <a:ea typeface="Brandon Grotesque"/>
              <a:cs typeface="Brandon Grotesque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9151263A-1D93-CF56-5277-373DC28D60C5}"/>
              </a:ext>
            </a:extLst>
          </p:cNvPr>
          <p:cNvSpPr>
            <a:spLocks noGrp="1"/>
          </p:cNvSpPr>
          <p:nvPr/>
        </p:nvSpPr>
        <p:spPr>
          <a:xfrm>
            <a:off x="6096000" y="5790384"/>
            <a:ext cx="5977224" cy="640080"/>
          </a:xfrm>
          <a:prstGeom prst="roundRect">
            <a:avLst/>
          </a:prstGeom>
          <a:solidFill>
            <a:srgbClr val="993333"/>
          </a:solidFill>
          <a:ln w="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38" name="TextBox 21">
            <a:extLst>
              <a:ext uri="{FF2B5EF4-FFF2-40B4-BE49-F238E27FC236}">
                <a16:creationId xmlns:a16="http://schemas.microsoft.com/office/drawing/2014/main" id="{7FBF43B5-DBFB-F98A-B8AE-E462ABC23AD1}"/>
              </a:ext>
            </a:extLst>
          </p:cNvPr>
          <p:cNvSpPr>
            <a:spLocks noGrp="1"/>
          </p:cNvSpPr>
          <p:nvPr/>
        </p:nvSpPr>
        <p:spPr>
          <a:xfrm>
            <a:off x="6347196" y="5865981"/>
            <a:ext cx="546726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lang="en-US" sz="28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Total Planned Spending:</a:t>
            </a:r>
            <a:r>
              <a:rPr sz="28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   $</a:t>
            </a:r>
            <a:r>
              <a:rPr lang="en-US" sz="28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273,900</a:t>
            </a:r>
            <a:endParaRPr sz="2800" b="1" dirty="0">
              <a:solidFill>
                <a:srgbClr val="FFFFFF"/>
              </a:solidFill>
              <a:latin typeface="Brandon Grotesque"/>
              <a:ea typeface="Brandon Grotesque"/>
              <a:cs typeface="Brandon Grotesque"/>
            </a:endParaRPr>
          </a:p>
        </p:txBody>
      </p:sp>
    </p:spTree>
    <p:extLst>
      <p:ext uri="{BB962C8B-B14F-4D97-AF65-F5344CB8AC3E}">
        <p14:creationId xmlns:p14="http://schemas.microsoft.com/office/powerpoint/2010/main" val="1317664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56F08C-44EA-4EB6-BD78-C54D3E134BE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993333"/>
          </a:solidFill>
          <a:ln w="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1D3E74-F859-4497-B0EE-7170AE29944E}"/>
              </a:ext>
            </a:extLst>
          </p:cNvPr>
          <p:cNvSpPr>
            <a:spLocks noGrp="1"/>
          </p:cNvSpPr>
          <p:nvPr/>
        </p:nvSpPr>
        <p:spPr>
          <a:xfrm>
            <a:off x="685801" y="411480"/>
            <a:ext cx="752577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  <a:defRPr sz="2700" b="1">
                <a:solidFill>
                  <a:srgbClr val="1B365D"/>
                </a:solidFill>
              </a:defRPr>
            </a:pPr>
            <a:r>
              <a:rPr sz="42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Peabody ES: How We Decide What to Fund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0D08155-B4D0-4392-9904-F37BEE364F13}"/>
              </a:ext>
            </a:extLst>
          </p:cNvPr>
          <p:cNvSpPr>
            <a:spLocks noGrp="1"/>
          </p:cNvSpPr>
          <p:nvPr/>
        </p:nvSpPr>
        <p:spPr>
          <a:xfrm>
            <a:off x="8013337" y="818388"/>
            <a:ext cx="3650693" cy="658368"/>
          </a:xfrm>
          <a:prstGeom prst="roundRect">
            <a:avLst/>
          </a:prstGeom>
          <a:solidFill>
            <a:srgbClr val="993333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DDD8B6-9E90-4DE7-A601-0E0D17456083}"/>
              </a:ext>
            </a:extLst>
          </p:cNvPr>
          <p:cNvSpPr>
            <a:spLocks noGrp="1"/>
          </p:cNvSpPr>
          <p:nvPr/>
        </p:nvSpPr>
        <p:spPr>
          <a:xfrm>
            <a:off x="8690964" y="916739"/>
            <a:ext cx="229543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300" b="1">
                <a:solidFill>
                  <a:srgbClr val="FFFFFF"/>
                </a:solidFill>
              </a:defRPr>
            </a:pPr>
            <a:r>
              <a:rPr lang="en-US" sz="16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C</a:t>
            </a:r>
            <a:r>
              <a:rPr sz="16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ampus </a:t>
            </a:r>
            <a:r>
              <a:rPr lang="en-US" sz="16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B</a:t>
            </a:r>
            <a:r>
              <a:rPr sz="16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udget: $36,900</a:t>
            </a:r>
            <a:endParaRPr lang="en-US" sz="1600" b="1" dirty="0">
              <a:solidFill>
                <a:srgbClr val="FFFFFF"/>
              </a:solidFill>
              <a:latin typeface="Brandon Grotesque"/>
              <a:ea typeface="Brandon Grotesque"/>
              <a:cs typeface="Brandon Grotesque"/>
            </a:endParaRPr>
          </a:p>
          <a:p>
            <a:pPr algn="ctr">
              <a:buNone/>
              <a:defRPr sz="1300" b="1">
                <a:solidFill>
                  <a:srgbClr val="FFFFFF"/>
                </a:solidFill>
              </a:defRPr>
            </a:pPr>
            <a:r>
              <a:rPr lang="en-US" sz="16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(Estimated 9/16)</a:t>
            </a:r>
            <a:endParaRPr sz="1600" b="1" dirty="0">
              <a:solidFill>
                <a:srgbClr val="FFFFFF"/>
              </a:solidFill>
              <a:latin typeface="Brandon Grotesque"/>
              <a:ea typeface="Brandon Grotesque"/>
              <a:cs typeface="Brandon Grotesque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4C604E8-5F98-48A5-9DDA-9FC6EA305EAE}"/>
              </a:ext>
            </a:extLst>
          </p:cNvPr>
          <p:cNvSpPr>
            <a:spLocks noGrp="1"/>
          </p:cNvSpPr>
          <p:nvPr/>
        </p:nvSpPr>
        <p:spPr>
          <a:xfrm>
            <a:off x="777240" y="2148840"/>
            <a:ext cx="2971800" cy="1234440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B6D12-2720-4921-B490-181D1F651BA9}"/>
              </a:ext>
            </a:extLst>
          </p:cNvPr>
          <p:cNvSpPr>
            <a:spLocks noGrp="1"/>
          </p:cNvSpPr>
          <p:nvPr/>
        </p:nvSpPr>
        <p:spPr>
          <a:xfrm>
            <a:off x="1000948" y="2535226"/>
            <a:ext cx="251523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600" b="1">
                <a:solidFill>
                  <a:srgbClr val="1B365D"/>
                </a:solidFill>
              </a:defRPr>
            </a:pP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Academic Support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0A6C29D-81A6-4CF2-AA77-E7200CC1284F}"/>
              </a:ext>
            </a:extLst>
          </p:cNvPr>
          <p:cNvSpPr>
            <a:spLocks noGrp="1"/>
          </p:cNvSpPr>
          <p:nvPr/>
        </p:nvSpPr>
        <p:spPr>
          <a:xfrm>
            <a:off x="4160520" y="2148840"/>
            <a:ext cx="2971800" cy="1234440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415DAA-5B7D-4184-A702-EFE2763E532A}"/>
              </a:ext>
            </a:extLst>
          </p:cNvPr>
          <p:cNvSpPr>
            <a:spLocks noGrp="1"/>
          </p:cNvSpPr>
          <p:nvPr/>
        </p:nvSpPr>
        <p:spPr>
          <a:xfrm>
            <a:off x="4904915" y="2535227"/>
            <a:ext cx="147386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600" b="1">
                <a:solidFill>
                  <a:srgbClr val="1B365D"/>
                </a:solidFill>
              </a:defRPr>
            </a:pP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Field Trips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D8FB6FC-8BC5-4C73-949B-0875AA961A79}"/>
              </a:ext>
            </a:extLst>
          </p:cNvPr>
          <p:cNvSpPr>
            <a:spLocks noGrp="1"/>
          </p:cNvSpPr>
          <p:nvPr/>
        </p:nvSpPr>
        <p:spPr>
          <a:xfrm>
            <a:off x="7543800" y="2148840"/>
            <a:ext cx="2971800" cy="1234440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A5DED6-D1AF-4266-BDA9-465F041B4EA0}"/>
              </a:ext>
            </a:extLst>
          </p:cNvPr>
          <p:cNvSpPr>
            <a:spLocks noGrp="1"/>
          </p:cNvSpPr>
          <p:nvPr/>
        </p:nvSpPr>
        <p:spPr>
          <a:xfrm>
            <a:off x="8211572" y="2535226"/>
            <a:ext cx="162711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600" b="1">
                <a:solidFill>
                  <a:srgbClr val="1B365D"/>
                </a:solidFill>
              </a:defRPr>
            </a:pP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Food Prints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BFA8FAD-AE04-4A29-810E-802C28AB7171}"/>
              </a:ext>
            </a:extLst>
          </p:cNvPr>
          <p:cNvSpPr>
            <a:spLocks noGrp="1"/>
          </p:cNvSpPr>
          <p:nvPr/>
        </p:nvSpPr>
        <p:spPr>
          <a:xfrm>
            <a:off x="777240" y="3886200"/>
            <a:ext cx="2971800" cy="1234440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81DD0B-6FBA-4BBB-BBD6-D0A0DC322874}"/>
              </a:ext>
            </a:extLst>
          </p:cNvPr>
          <p:cNvSpPr>
            <a:spLocks noGrp="1"/>
          </p:cNvSpPr>
          <p:nvPr/>
        </p:nvSpPr>
        <p:spPr>
          <a:xfrm>
            <a:off x="875881" y="4083822"/>
            <a:ext cx="276537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600" b="1">
                <a:solidFill>
                  <a:srgbClr val="1B365D"/>
                </a:solidFill>
              </a:defRPr>
            </a:pP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Garden/Playground </a:t>
            </a:r>
            <a:endParaRPr sz="2400" dirty="0"/>
          </a:p>
          <a:p>
            <a:pPr algn="ctr">
              <a:buNone/>
              <a:defRPr sz="1600" b="1">
                <a:solidFill>
                  <a:srgbClr val="1B365D"/>
                </a:solidFill>
              </a:defRPr>
            </a:pP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Maintenance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192CCB2-52E4-466B-A2EE-A9540C268D8B}"/>
              </a:ext>
            </a:extLst>
          </p:cNvPr>
          <p:cNvSpPr>
            <a:spLocks noGrp="1"/>
          </p:cNvSpPr>
          <p:nvPr/>
        </p:nvSpPr>
        <p:spPr>
          <a:xfrm>
            <a:off x="4160520" y="3886200"/>
            <a:ext cx="2971800" cy="1234440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E96C0BA-E526-4441-852D-19A7724E8CA3}"/>
              </a:ext>
            </a:extLst>
          </p:cNvPr>
          <p:cNvSpPr>
            <a:spLocks noGrp="1"/>
          </p:cNvSpPr>
          <p:nvPr/>
        </p:nvSpPr>
        <p:spPr>
          <a:xfrm>
            <a:off x="4376917" y="4083822"/>
            <a:ext cx="252986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600" b="1">
                <a:solidFill>
                  <a:srgbClr val="1B365D"/>
                </a:solidFill>
              </a:defRPr>
            </a:pP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Social Activities &amp; </a:t>
            </a:r>
            <a:endParaRPr sz="2400" dirty="0"/>
          </a:p>
          <a:p>
            <a:pPr algn="ctr">
              <a:buNone/>
              <a:defRPr sz="1600" b="1">
                <a:solidFill>
                  <a:srgbClr val="1B365D"/>
                </a:solidFill>
              </a:defRPr>
            </a:pP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Family Events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7CC25C3-0FA3-42EA-AE6E-8349C88DF7CB}"/>
              </a:ext>
            </a:extLst>
          </p:cNvPr>
          <p:cNvSpPr>
            <a:spLocks noGrp="1"/>
          </p:cNvSpPr>
          <p:nvPr/>
        </p:nvSpPr>
        <p:spPr>
          <a:xfrm>
            <a:off x="7543800" y="3886200"/>
            <a:ext cx="2971800" cy="1234440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56699E-63DE-4B93-BEE1-D3C053296F9E}"/>
              </a:ext>
            </a:extLst>
          </p:cNvPr>
          <p:cNvSpPr>
            <a:spLocks noGrp="1"/>
          </p:cNvSpPr>
          <p:nvPr/>
        </p:nvSpPr>
        <p:spPr>
          <a:xfrm>
            <a:off x="7778537" y="4087921"/>
            <a:ext cx="2493182" cy="83099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b="1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defRPr>
            </a:pP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Teacher &amp; </a:t>
            </a:r>
            <a:br>
              <a:rPr lang="en-US"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</a:b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Staff Appreciation</a:t>
            </a:r>
          </a:p>
        </p:txBody>
      </p:sp>
    </p:spTree>
    <p:extLst>
      <p:ext uri="{BB962C8B-B14F-4D97-AF65-F5344CB8AC3E}">
        <p14:creationId xmlns:p14="http://schemas.microsoft.com/office/powerpoint/2010/main" val="1457048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795431-A414-49E6-8BF7-BC7C47BFBF8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993333"/>
          </a:solidFill>
          <a:ln w="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66BA4B-053D-42A8-90B5-F3C1AB9BF932}"/>
              </a:ext>
            </a:extLst>
          </p:cNvPr>
          <p:cNvSpPr>
            <a:spLocks noGrp="1"/>
          </p:cNvSpPr>
          <p:nvPr/>
        </p:nvSpPr>
        <p:spPr>
          <a:xfrm>
            <a:off x="685799" y="685800"/>
            <a:ext cx="7955280" cy="666750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>
              <a:defRPr sz="2700" b="1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defRPr>
            </a:pPr>
            <a:r>
              <a:rPr sz="42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Watkins ES: How We Decide </a:t>
            </a:r>
            <a:br>
              <a:rPr lang="en-US" sz="42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</a:br>
            <a:r>
              <a:rPr sz="42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What to Fund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91B03E7-8E59-4165-A124-F033ADA91C5F}"/>
              </a:ext>
            </a:extLst>
          </p:cNvPr>
          <p:cNvSpPr>
            <a:spLocks noGrp="1"/>
          </p:cNvSpPr>
          <p:nvPr/>
        </p:nvSpPr>
        <p:spPr>
          <a:xfrm>
            <a:off x="502920" y="2148840"/>
            <a:ext cx="2651760" cy="1234440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D20A1E-89C1-4A13-9A80-DF59DF390612}"/>
              </a:ext>
            </a:extLst>
          </p:cNvPr>
          <p:cNvSpPr>
            <a:spLocks noGrp="1"/>
          </p:cNvSpPr>
          <p:nvPr/>
        </p:nvSpPr>
        <p:spPr>
          <a:xfrm>
            <a:off x="1082538" y="2331720"/>
            <a:ext cx="149252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400" b="1">
                <a:solidFill>
                  <a:srgbClr val="1B365D"/>
                </a:solidFill>
              </a:defRPr>
            </a:pP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Academic </a:t>
            </a:r>
            <a:endParaRPr sz="2400" dirty="0"/>
          </a:p>
          <a:p>
            <a:pPr algn="ctr">
              <a:buNone/>
              <a:defRPr sz="1400" b="1">
                <a:solidFill>
                  <a:srgbClr val="1B365D"/>
                </a:solidFill>
              </a:defRPr>
            </a:pP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Support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0F2DCC7-3DD4-4DE9-9C43-7E77768786F4}"/>
              </a:ext>
            </a:extLst>
          </p:cNvPr>
          <p:cNvSpPr>
            <a:spLocks noGrp="1"/>
          </p:cNvSpPr>
          <p:nvPr/>
        </p:nvSpPr>
        <p:spPr>
          <a:xfrm>
            <a:off x="3337560" y="2148840"/>
            <a:ext cx="2651760" cy="1234440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C7280F-7EFD-4F6A-98EE-FBAF1DE123A8}"/>
              </a:ext>
            </a:extLst>
          </p:cNvPr>
          <p:cNvSpPr>
            <a:spLocks noGrp="1"/>
          </p:cNvSpPr>
          <p:nvPr/>
        </p:nvSpPr>
        <p:spPr>
          <a:xfrm>
            <a:off x="4015056" y="2516385"/>
            <a:ext cx="129676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400" b="1">
                <a:solidFill>
                  <a:srgbClr val="1B365D"/>
                </a:solidFill>
              </a:defRPr>
            </a:pP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Athletics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B9D0B8E-1FEF-4FC3-9FC7-755FEAA7B48C}"/>
              </a:ext>
            </a:extLst>
          </p:cNvPr>
          <p:cNvSpPr>
            <a:spLocks noGrp="1"/>
          </p:cNvSpPr>
          <p:nvPr/>
        </p:nvSpPr>
        <p:spPr>
          <a:xfrm>
            <a:off x="6172200" y="2148840"/>
            <a:ext cx="2651760" cy="1234440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F75FFD-AAB9-4DC4-AA99-F20351A996DA}"/>
              </a:ext>
            </a:extLst>
          </p:cNvPr>
          <p:cNvSpPr>
            <a:spLocks noGrp="1"/>
          </p:cNvSpPr>
          <p:nvPr/>
        </p:nvSpPr>
        <p:spPr>
          <a:xfrm>
            <a:off x="6415085" y="2388245"/>
            <a:ext cx="21659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  <a:defRPr sz="1400" b="1">
                <a:solidFill>
                  <a:srgbClr val="1B365D"/>
                </a:solidFill>
              </a:defRPr>
            </a:pP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Community of </a:t>
            </a:r>
            <a:endParaRPr sz="2400" dirty="0"/>
          </a:p>
          <a:p>
            <a:pPr algn="ctr">
              <a:buNone/>
              <a:defRPr sz="1400" b="1">
                <a:solidFill>
                  <a:srgbClr val="1B365D"/>
                </a:solidFill>
              </a:defRPr>
            </a:pP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Caring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A95FF7D-4CE5-4102-BCBA-C6C44739361D}"/>
              </a:ext>
            </a:extLst>
          </p:cNvPr>
          <p:cNvSpPr>
            <a:spLocks noGrp="1"/>
          </p:cNvSpPr>
          <p:nvPr/>
        </p:nvSpPr>
        <p:spPr>
          <a:xfrm>
            <a:off x="9006840" y="2148840"/>
            <a:ext cx="2651760" cy="1234440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C99BF8-D6DA-4E67-91CE-AC0B4B908213}"/>
              </a:ext>
            </a:extLst>
          </p:cNvPr>
          <p:cNvSpPr>
            <a:spLocks noGrp="1"/>
          </p:cNvSpPr>
          <p:nvPr/>
        </p:nvSpPr>
        <p:spPr>
          <a:xfrm>
            <a:off x="9595787" y="2535227"/>
            <a:ext cx="147386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400" b="1">
                <a:solidFill>
                  <a:srgbClr val="1B365D"/>
                </a:solidFill>
              </a:defRPr>
            </a:pP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Field Trips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B6834222-B073-40F3-B0D6-2AF981BC09BF}"/>
              </a:ext>
            </a:extLst>
          </p:cNvPr>
          <p:cNvSpPr>
            <a:spLocks noGrp="1"/>
          </p:cNvSpPr>
          <p:nvPr/>
        </p:nvSpPr>
        <p:spPr>
          <a:xfrm>
            <a:off x="1920240" y="3886200"/>
            <a:ext cx="2651760" cy="1234440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203E15-33B8-4EAD-99F6-FFD9771899B8}"/>
              </a:ext>
            </a:extLst>
          </p:cNvPr>
          <p:cNvSpPr>
            <a:spLocks noGrp="1"/>
          </p:cNvSpPr>
          <p:nvPr/>
        </p:nvSpPr>
        <p:spPr>
          <a:xfrm>
            <a:off x="2432564" y="4272587"/>
            <a:ext cx="162711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400" b="1">
                <a:solidFill>
                  <a:srgbClr val="1B365D"/>
                </a:solidFill>
              </a:defRPr>
            </a:pP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Food Prints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CB10196-CD5D-4CF2-ADC3-DE0C9D97B208}"/>
              </a:ext>
            </a:extLst>
          </p:cNvPr>
          <p:cNvSpPr>
            <a:spLocks noGrp="1"/>
          </p:cNvSpPr>
          <p:nvPr/>
        </p:nvSpPr>
        <p:spPr>
          <a:xfrm>
            <a:off x="4754880" y="3886200"/>
            <a:ext cx="2651760" cy="1234440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4FB865-76B7-4623-9B5D-B6344C8D3B1B}"/>
              </a:ext>
            </a:extLst>
          </p:cNvPr>
          <p:cNvSpPr>
            <a:spLocks noGrp="1"/>
          </p:cNvSpPr>
          <p:nvPr/>
        </p:nvSpPr>
        <p:spPr>
          <a:xfrm>
            <a:off x="4958497" y="4162097"/>
            <a:ext cx="224452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400" b="1">
                <a:solidFill>
                  <a:srgbClr val="1B365D"/>
                </a:solidFill>
              </a:defRPr>
            </a:pP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Social Activities </a:t>
            </a:r>
            <a:endParaRPr sz="2400" dirty="0"/>
          </a:p>
          <a:p>
            <a:pPr algn="ctr">
              <a:buNone/>
              <a:defRPr sz="1400" b="1">
                <a:solidFill>
                  <a:srgbClr val="1B365D"/>
                </a:solidFill>
              </a:defRPr>
            </a:pP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&amp;</a:t>
            </a:r>
            <a:r>
              <a:rPr lang="en-US"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 </a:t>
            </a: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Events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A994AA8-5E88-4AD1-8C20-F7B93CAA47FD}"/>
              </a:ext>
            </a:extLst>
          </p:cNvPr>
          <p:cNvSpPr>
            <a:spLocks noGrp="1"/>
          </p:cNvSpPr>
          <p:nvPr/>
        </p:nvSpPr>
        <p:spPr>
          <a:xfrm>
            <a:off x="7589520" y="3886200"/>
            <a:ext cx="2651760" cy="1234440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66AD96F-99EE-4C49-948B-0E8E22CA550D}"/>
              </a:ext>
            </a:extLst>
          </p:cNvPr>
          <p:cNvSpPr>
            <a:spLocks noGrp="1"/>
          </p:cNvSpPr>
          <p:nvPr/>
        </p:nvSpPr>
        <p:spPr>
          <a:xfrm>
            <a:off x="7668808" y="4069080"/>
            <a:ext cx="249318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400" b="1">
                <a:solidFill>
                  <a:srgbClr val="1B365D"/>
                </a:solidFill>
              </a:defRPr>
            </a:pP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Teacher </a:t>
            </a:r>
            <a:r>
              <a:rPr lang="en-US"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&amp;</a:t>
            </a:r>
            <a:endParaRPr sz="2400" dirty="0"/>
          </a:p>
          <a:p>
            <a:pPr algn="ctr">
              <a:buNone/>
              <a:defRPr sz="1400" b="1">
                <a:solidFill>
                  <a:srgbClr val="1B365D"/>
                </a:solidFill>
              </a:defRPr>
            </a:pPr>
            <a:r>
              <a:rPr sz="24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Staff Appreciation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EEA6B66-C15E-7EDE-1811-DED658FAB749}"/>
              </a:ext>
            </a:extLst>
          </p:cNvPr>
          <p:cNvSpPr>
            <a:spLocks noGrp="1"/>
          </p:cNvSpPr>
          <p:nvPr/>
        </p:nvSpPr>
        <p:spPr>
          <a:xfrm>
            <a:off x="8013337" y="818388"/>
            <a:ext cx="3650693" cy="658368"/>
          </a:xfrm>
          <a:prstGeom prst="roundRect">
            <a:avLst/>
          </a:prstGeom>
          <a:solidFill>
            <a:srgbClr val="993333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5DFCB5AB-AEB1-467C-3995-AF0B193740B1}"/>
              </a:ext>
            </a:extLst>
          </p:cNvPr>
          <p:cNvSpPr>
            <a:spLocks noGrp="1"/>
          </p:cNvSpPr>
          <p:nvPr/>
        </p:nvSpPr>
        <p:spPr>
          <a:xfrm>
            <a:off x="8690965" y="916739"/>
            <a:ext cx="2295437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300" b="1">
                <a:solidFill>
                  <a:srgbClr val="FFFFFF"/>
                </a:solidFill>
              </a:defRPr>
            </a:pPr>
            <a:r>
              <a:rPr lang="en-US" sz="16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C</a:t>
            </a:r>
            <a:r>
              <a:rPr sz="16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ampus </a:t>
            </a:r>
            <a:r>
              <a:rPr lang="en-US" sz="16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B</a:t>
            </a:r>
            <a:r>
              <a:rPr sz="16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udget: $</a:t>
            </a:r>
            <a:r>
              <a:rPr lang="en-US" sz="16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72,000</a:t>
            </a:r>
          </a:p>
          <a:p>
            <a:pPr algn="ctr">
              <a:defRPr sz="1300" b="1">
                <a:solidFill>
                  <a:srgbClr val="FFFFFF"/>
                </a:solidFill>
              </a:defRPr>
            </a:pPr>
            <a:r>
              <a:rPr lang="en-US" sz="16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(Estimated 9/16)</a:t>
            </a:r>
          </a:p>
          <a:p>
            <a:pPr algn="ctr">
              <a:buNone/>
              <a:defRPr sz="1300" b="1">
                <a:solidFill>
                  <a:srgbClr val="FFFFFF"/>
                </a:solidFill>
              </a:defRPr>
            </a:pPr>
            <a:endParaRPr sz="2400" b="1" dirty="0">
              <a:solidFill>
                <a:srgbClr val="FFFFFF"/>
              </a:solidFill>
              <a:latin typeface="Brandon Grotesque"/>
              <a:ea typeface="Brandon Grotesque"/>
              <a:cs typeface="Brandon Grotesque"/>
            </a:endParaRPr>
          </a:p>
        </p:txBody>
      </p:sp>
    </p:spTree>
    <p:extLst>
      <p:ext uri="{BB962C8B-B14F-4D97-AF65-F5344CB8AC3E}">
        <p14:creationId xmlns:p14="http://schemas.microsoft.com/office/powerpoint/2010/main" val="1778953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9B9139-0E87-49F4-AF64-D082BFD143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993333"/>
          </a:solidFill>
          <a:ln w="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7D054F-C8DD-4F75-A124-E8F3D623AE17}"/>
              </a:ext>
            </a:extLst>
          </p:cNvPr>
          <p:cNvSpPr>
            <a:spLocks noGrp="1"/>
          </p:cNvSpPr>
          <p:nvPr/>
        </p:nvSpPr>
        <p:spPr>
          <a:xfrm>
            <a:off x="685800" y="411480"/>
            <a:ext cx="6551089" cy="13849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  <a:defRPr sz="2700" b="1">
                <a:solidFill>
                  <a:srgbClr val="1B365D"/>
                </a:solidFill>
              </a:defRPr>
            </a:pPr>
            <a:r>
              <a:rPr sz="42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Stuart-Hobson MS: How We </a:t>
            </a:r>
            <a:br>
              <a:rPr lang="en-US" sz="42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</a:br>
            <a:r>
              <a:rPr sz="42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Decide What to Fund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3875ACF-E516-4166-AB17-853E5B95F6B7}"/>
              </a:ext>
            </a:extLst>
          </p:cNvPr>
          <p:cNvSpPr>
            <a:spLocks noGrp="1"/>
          </p:cNvSpPr>
          <p:nvPr/>
        </p:nvSpPr>
        <p:spPr>
          <a:xfrm>
            <a:off x="384048" y="2057400"/>
            <a:ext cx="2148840" cy="71323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25F43C-D94A-4003-93FD-3B11DC85097B}"/>
              </a:ext>
            </a:extLst>
          </p:cNvPr>
          <p:cNvSpPr>
            <a:spLocks noGrp="1"/>
          </p:cNvSpPr>
          <p:nvPr/>
        </p:nvSpPr>
        <p:spPr>
          <a:xfrm>
            <a:off x="754581" y="2062746"/>
            <a:ext cx="13740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Academic </a:t>
            </a:r>
            <a:endParaRPr sz="2000" dirty="0"/>
          </a:p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Support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E5FA37E-B2BF-400C-8FB8-FBE7DC4BC254}"/>
              </a:ext>
            </a:extLst>
          </p:cNvPr>
          <p:cNvSpPr>
            <a:spLocks noGrp="1"/>
          </p:cNvSpPr>
          <p:nvPr/>
        </p:nvSpPr>
        <p:spPr>
          <a:xfrm>
            <a:off x="2697480" y="2057400"/>
            <a:ext cx="2148840" cy="71323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51B180-18B9-47CA-9599-5D4F8BC1D53E}"/>
              </a:ext>
            </a:extLst>
          </p:cNvPr>
          <p:cNvSpPr>
            <a:spLocks noGrp="1"/>
          </p:cNvSpPr>
          <p:nvPr/>
        </p:nvSpPr>
        <p:spPr>
          <a:xfrm>
            <a:off x="3217100" y="2148840"/>
            <a:ext cx="110959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Athletics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F7E3E5A-24E0-4392-86CD-E4CF65E9CE61}"/>
              </a:ext>
            </a:extLst>
          </p:cNvPr>
          <p:cNvSpPr>
            <a:spLocks noGrp="1"/>
          </p:cNvSpPr>
          <p:nvPr/>
        </p:nvSpPr>
        <p:spPr>
          <a:xfrm>
            <a:off x="5010912" y="2057400"/>
            <a:ext cx="2148840" cy="71323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64FDDC-F672-4034-8C6F-20F21DE25D1B}"/>
              </a:ext>
            </a:extLst>
          </p:cNvPr>
          <p:cNvSpPr>
            <a:spLocks noGrp="1"/>
          </p:cNvSpPr>
          <p:nvPr/>
        </p:nvSpPr>
        <p:spPr>
          <a:xfrm>
            <a:off x="5344583" y="2098524"/>
            <a:ext cx="148149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Community </a:t>
            </a:r>
            <a:endParaRPr sz="2000" dirty="0"/>
          </a:p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of Caring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FD4E420-1868-4656-8355-44135DAE17B1}"/>
              </a:ext>
            </a:extLst>
          </p:cNvPr>
          <p:cNvSpPr>
            <a:spLocks noGrp="1"/>
          </p:cNvSpPr>
          <p:nvPr/>
        </p:nvSpPr>
        <p:spPr>
          <a:xfrm>
            <a:off x="7324344" y="2057400"/>
            <a:ext cx="2148840" cy="71323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FB5249-F94B-475F-9333-ACF4EDF9D7DE}"/>
              </a:ext>
            </a:extLst>
          </p:cNvPr>
          <p:cNvSpPr>
            <a:spLocks noGrp="1"/>
          </p:cNvSpPr>
          <p:nvPr/>
        </p:nvSpPr>
        <p:spPr>
          <a:xfrm>
            <a:off x="7591363" y="2069664"/>
            <a:ext cx="161480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Instrumental </a:t>
            </a:r>
            <a:endParaRPr sz="2000" dirty="0"/>
          </a:p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Music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22FA183-7F4C-453C-9140-591D18FC9993}"/>
              </a:ext>
            </a:extLst>
          </p:cNvPr>
          <p:cNvSpPr>
            <a:spLocks noGrp="1"/>
          </p:cNvSpPr>
          <p:nvPr/>
        </p:nvSpPr>
        <p:spPr>
          <a:xfrm>
            <a:off x="9637776" y="2057400"/>
            <a:ext cx="2148840" cy="71323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DCE1B4F-080E-452B-9FCD-D3719C23D796}"/>
              </a:ext>
            </a:extLst>
          </p:cNvPr>
          <p:cNvSpPr>
            <a:spLocks noGrp="1"/>
          </p:cNvSpPr>
          <p:nvPr/>
        </p:nvSpPr>
        <p:spPr>
          <a:xfrm>
            <a:off x="10207441" y="2213961"/>
            <a:ext cx="100950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Theater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ECEB57B6-FED8-4384-BB58-C6EAE9CA3F99}"/>
              </a:ext>
            </a:extLst>
          </p:cNvPr>
          <p:cNvSpPr>
            <a:spLocks noGrp="1"/>
          </p:cNvSpPr>
          <p:nvPr/>
        </p:nvSpPr>
        <p:spPr>
          <a:xfrm>
            <a:off x="384048" y="2999232"/>
            <a:ext cx="2148840" cy="71323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772DC2-E156-439A-B516-AFE72FDF5CE8}"/>
              </a:ext>
            </a:extLst>
          </p:cNvPr>
          <p:cNvSpPr>
            <a:spLocks noGrp="1"/>
          </p:cNvSpPr>
          <p:nvPr/>
        </p:nvSpPr>
        <p:spPr>
          <a:xfrm>
            <a:off x="796267" y="3090672"/>
            <a:ext cx="132440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Visual Arts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BA7BF184-0A83-487F-B3B0-8F1D962ABB6C}"/>
              </a:ext>
            </a:extLst>
          </p:cNvPr>
          <p:cNvSpPr>
            <a:spLocks noGrp="1"/>
          </p:cNvSpPr>
          <p:nvPr/>
        </p:nvSpPr>
        <p:spPr>
          <a:xfrm>
            <a:off x="2697480" y="2999232"/>
            <a:ext cx="2148840" cy="71323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C11D377-90D4-4C43-B95C-D43A2E8E6630}"/>
              </a:ext>
            </a:extLst>
          </p:cNvPr>
          <p:cNvSpPr>
            <a:spLocks noGrp="1"/>
          </p:cNvSpPr>
          <p:nvPr/>
        </p:nvSpPr>
        <p:spPr>
          <a:xfrm>
            <a:off x="3311517" y="3090672"/>
            <a:ext cx="92076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Library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36E3B1B8-8ED4-4865-B072-A1402D1FD7E2}"/>
              </a:ext>
            </a:extLst>
          </p:cNvPr>
          <p:cNvSpPr>
            <a:spLocks noGrp="1"/>
          </p:cNvSpPr>
          <p:nvPr/>
        </p:nvSpPr>
        <p:spPr>
          <a:xfrm>
            <a:off x="5010912" y="2999232"/>
            <a:ext cx="2148840" cy="71323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00F90F-A3D1-4485-B39F-E54B5AE1EBFA}"/>
              </a:ext>
            </a:extLst>
          </p:cNvPr>
          <p:cNvSpPr>
            <a:spLocks noGrp="1"/>
          </p:cNvSpPr>
          <p:nvPr/>
        </p:nvSpPr>
        <p:spPr>
          <a:xfrm>
            <a:off x="5608630" y="3090672"/>
            <a:ext cx="95340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Debate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B8671F21-8672-4F21-A95E-DA3926B56B73}"/>
              </a:ext>
            </a:extLst>
          </p:cNvPr>
          <p:cNvSpPr>
            <a:spLocks noGrp="1"/>
          </p:cNvSpPr>
          <p:nvPr/>
        </p:nvSpPr>
        <p:spPr>
          <a:xfrm>
            <a:off x="7324344" y="2999232"/>
            <a:ext cx="2148840" cy="71323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E95690C-B688-474F-B670-A4D56E7D56BB}"/>
              </a:ext>
            </a:extLst>
          </p:cNvPr>
          <p:cNvSpPr>
            <a:spLocks noGrp="1"/>
          </p:cNvSpPr>
          <p:nvPr/>
        </p:nvSpPr>
        <p:spPr>
          <a:xfrm>
            <a:off x="7757470" y="3033909"/>
            <a:ext cx="127150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lang="en-US"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Principal's</a:t>
            </a:r>
            <a:endParaRPr lang="en-US" sz="2000" dirty="0"/>
          </a:p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lang="en-US"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 Stipend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0CF1376B-60BC-4AD2-91CB-8982DFF3C85F}"/>
              </a:ext>
            </a:extLst>
          </p:cNvPr>
          <p:cNvSpPr>
            <a:spLocks noGrp="1"/>
          </p:cNvSpPr>
          <p:nvPr/>
        </p:nvSpPr>
        <p:spPr>
          <a:xfrm>
            <a:off x="9637776" y="2999232"/>
            <a:ext cx="2148840" cy="71323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031CF3E-B45C-44DD-AF71-E8EDDC78D458}"/>
              </a:ext>
            </a:extLst>
          </p:cNvPr>
          <p:cNvSpPr>
            <a:spLocks noGrp="1"/>
          </p:cNvSpPr>
          <p:nvPr/>
        </p:nvSpPr>
        <p:spPr>
          <a:xfrm>
            <a:off x="9971446" y="3011496"/>
            <a:ext cx="148149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Community </a:t>
            </a:r>
            <a:endParaRPr sz="2000" dirty="0"/>
          </a:p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Events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6F54A93-33E6-46B9-850D-69A7C6B61269}"/>
              </a:ext>
            </a:extLst>
          </p:cNvPr>
          <p:cNvSpPr>
            <a:spLocks noGrp="1"/>
          </p:cNvSpPr>
          <p:nvPr/>
        </p:nvSpPr>
        <p:spPr>
          <a:xfrm>
            <a:off x="384048" y="3941064"/>
            <a:ext cx="2148840" cy="71323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52560EF-2AD0-45A3-8536-DE86E6291AA1}"/>
              </a:ext>
            </a:extLst>
          </p:cNvPr>
          <p:cNvSpPr>
            <a:spLocks noGrp="1"/>
          </p:cNvSpPr>
          <p:nvPr/>
        </p:nvSpPr>
        <p:spPr>
          <a:xfrm>
            <a:off x="527154" y="3953328"/>
            <a:ext cx="186262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Teacher &amp; Staff </a:t>
            </a:r>
            <a:endParaRPr sz="2000" dirty="0"/>
          </a:p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Appreciation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1461DCE-D6F2-46C3-A589-EDC872BC7CB3}"/>
              </a:ext>
            </a:extLst>
          </p:cNvPr>
          <p:cNvSpPr>
            <a:spLocks noGrp="1"/>
          </p:cNvSpPr>
          <p:nvPr/>
        </p:nvSpPr>
        <p:spPr>
          <a:xfrm>
            <a:off x="2697480" y="3941064"/>
            <a:ext cx="2148840" cy="71323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1EF779-F027-4A43-80DC-3D5F0E4F70F7}"/>
              </a:ext>
            </a:extLst>
          </p:cNvPr>
          <p:cNvSpPr>
            <a:spLocks noGrp="1"/>
          </p:cNvSpPr>
          <p:nvPr/>
        </p:nvSpPr>
        <p:spPr>
          <a:xfrm>
            <a:off x="2654701" y="3953328"/>
            <a:ext cx="2234394" cy="6771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19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6th Grade Activities </a:t>
            </a:r>
            <a:endParaRPr sz="1900" dirty="0"/>
          </a:p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19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&amp; Support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2083AA2A-3456-4F8A-8A25-C7C6D34EB42B}"/>
              </a:ext>
            </a:extLst>
          </p:cNvPr>
          <p:cNvSpPr>
            <a:spLocks noGrp="1"/>
          </p:cNvSpPr>
          <p:nvPr/>
        </p:nvSpPr>
        <p:spPr>
          <a:xfrm>
            <a:off x="5010912" y="3941064"/>
            <a:ext cx="2148840" cy="71323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68E63D-F856-4451-A95D-5083ADFD50CE}"/>
              </a:ext>
            </a:extLst>
          </p:cNvPr>
          <p:cNvSpPr>
            <a:spLocks noGrp="1"/>
          </p:cNvSpPr>
          <p:nvPr/>
        </p:nvSpPr>
        <p:spPr>
          <a:xfrm>
            <a:off x="4968134" y="3953328"/>
            <a:ext cx="2234393" cy="6771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19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7th Grade Activities </a:t>
            </a:r>
            <a:endParaRPr sz="1900" dirty="0"/>
          </a:p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19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&amp; Support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53E40ACD-E125-4AE2-BF0B-3C5325F98D9E}"/>
              </a:ext>
            </a:extLst>
          </p:cNvPr>
          <p:cNvSpPr>
            <a:spLocks noGrp="1"/>
          </p:cNvSpPr>
          <p:nvPr/>
        </p:nvSpPr>
        <p:spPr>
          <a:xfrm>
            <a:off x="7324344" y="3941064"/>
            <a:ext cx="2148840" cy="71323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AC2525C-E910-45A8-8944-46690E4894F2}"/>
              </a:ext>
            </a:extLst>
          </p:cNvPr>
          <p:cNvSpPr>
            <a:spLocks noGrp="1"/>
          </p:cNvSpPr>
          <p:nvPr/>
        </p:nvSpPr>
        <p:spPr>
          <a:xfrm>
            <a:off x="7311537" y="3953328"/>
            <a:ext cx="2179892" cy="6771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19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8th Grade Activities</a:t>
            </a:r>
            <a:endParaRPr sz="1900" dirty="0"/>
          </a:p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19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 &amp; Support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D5DC5BF1-1753-4745-9E9D-36007BCA35CF}"/>
              </a:ext>
            </a:extLst>
          </p:cNvPr>
          <p:cNvSpPr>
            <a:spLocks noGrp="1"/>
          </p:cNvSpPr>
          <p:nvPr/>
        </p:nvSpPr>
        <p:spPr>
          <a:xfrm>
            <a:off x="9637776" y="3941064"/>
            <a:ext cx="2148840" cy="71323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B74B5DE-ACBF-4703-B496-A4B5272EABF5}"/>
              </a:ext>
            </a:extLst>
          </p:cNvPr>
          <p:cNvSpPr>
            <a:spLocks noGrp="1"/>
          </p:cNvSpPr>
          <p:nvPr/>
        </p:nvSpPr>
        <p:spPr>
          <a:xfrm>
            <a:off x="10347352" y="4032504"/>
            <a:ext cx="72968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SPED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0ECB540A-4BA4-43D0-8654-3221AE2B2AB5}"/>
              </a:ext>
            </a:extLst>
          </p:cNvPr>
          <p:cNvSpPr>
            <a:spLocks noGrp="1"/>
          </p:cNvSpPr>
          <p:nvPr/>
        </p:nvSpPr>
        <p:spPr>
          <a:xfrm>
            <a:off x="1527048" y="4882896"/>
            <a:ext cx="2148840" cy="71323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596EED9-AAA7-40B5-A9FD-F713669B4007}"/>
              </a:ext>
            </a:extLst>
          </p:cNvPr>
          <p:cNvSpPr>
            <a:spLocks noGrp="1"/>
          </p:cNvSpPr>
          <p:nvPr/>
        </p:nvSpPr>
        <p:spPr>
          <a:xfrm>
            <a:off x="1772875" y="4974336"/>
            <a:ext cx="165718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Staff Stipends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34467186-0243-49CC-99C0-8893583E70A4}"/>
              </a:ext>
            </a:extLst>
          </p:cNvPr>
          <p:cNvSpPr>
            <a:spLocks noGrp="1"/>
          </p:cNvSpPr>
          <p:nvPr/>
        </p:nvSpPr>
        <p:spPr>
          <a:xfrm>
            <a:off x="3840480" y="4882896"/>
            <a:ext cx="2148840" cy="71323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7AE0B4A-3464-4963-80AF-70566916BCF8}"/>
              </a:ext>
            </a:extLst>
          </p:cNvPr>
          <p:cNvSpPr>
            <a:spLocks noGrp="1"/>
          </p:cNvSpPr>
          <p:nvPr/>
        </p:nvSpPr>
        <p:spPr>
          <a:xfrm>
            <a:off x="4052132" y="4974336"/>
            <a:ext cx="172553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Custodial Staff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10EC5F83-5453-455F-A177-58C3B967EF6B}"/>
              </a:ext>
            </a:extLst>
          </p:cNvPr>
          <p:cNvSpPr>
            <a:spLocks noGrp="1"/>
          </p:cNvSpPr>
          <p:nvPr/>
        </p:nvSpPr>
        <p:spPr>
          <a:xfrm>
            <a:off x="6153912" y="4882896"/>
            <a:ext cx="2148840" cy="71323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00AD590-DF8B-4CA9-900C-A7CDB63B9490}"/>
              </a:ext>
            </a:extLst>
          </p:cNvPr>
          <p:cNvSpPr>
            <a:spLocks noGrp="1"/>
          </p:cNvSpPr>
          <p:nvPr/>
        </p:nvSpPr>
        <p:spPr>
          <a:xfrm>
            <a:off x="6283939" y="4880675"/>
            <a:ext cx="188878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Security &amp; </a:t>
            </a:r>
            <a:br>
              <a:rPr lang="en-US"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</a:b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Crossing Guards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B6B4FADE-9F9E-47A4-B696-0FC95BDA3172}"/>
              </a:ext>
            </a:extLst>
          </p:cNvPr>
          <p:cNvSpPr>
            <a:spLocks noGrp="1"/>
          </p:cNvSpPr>
          <p:nvPr/>
        </p:nvSpPr>
        <p:spPr>
          <a:xfrm>
            <a:off x="8467344" y="4882896"/>
            <a:ext cx="2148840" cy="71323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40E2D46-10ED-4021-B65A-73ECD27410C4}"/>
              </a:ext>
            </a:extLst>
          </p:cNvPr>
          <p:cNvSpPr>
            <a:spLocks noGrp="1"/>
          </p:cNvSpPr>
          <p:nvPr/>
        </p:nvSpPr>
        <p:spPr>
          <a:xfrm>
            <a:off x="8912425" y="4974336"/>
            <a:ext cx="125867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05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Club Lines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0576487-4D19-EF0B-9228-BA2DE787DDBC}"/>
              </a:ext>
            </a:extLst>
          </p:cNvPr>
          <p:cNvSpPr>
            <a:spLocks noGrp="1"/>
          </p:cNvSpPr>
          <p:nvPr/>
        </p:nvSpPr>
        <p:spPr>
          <a:xfrm>
            <a:off x="8013337" y="818388"/>
            <a:ext cx="3650693" cy="658368"/>
          </a:xfrm>
          <a:prstGeom prst="roundRect">
            <a:avLst/>
          </a:prstGeom>
          <a:solidFill>
            <a:srgbClr val="993333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E3210925-3CB8-6B18-7C61-0CEFF6C972D0}"/>
              </a:ext>
            </a:extLst>
          </p:cNvPr>
          <p:cNvSpPr>
            <a:spLocks noGrp="1"/>
          </p:cNvSpPr>
          <p:nvPr/>
        </p:nvSpPr>
        <p:spPr>
          <a:xfrm>
            <a:off x="8690966" y="916739"/>
            <a:ext cx="2295437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300" b="1">
                <a:solidFill>
                  <a:srgbClr val="FFFFFF"/>
                </a:solidFill>
              </a:defRPr>
            </a:pPr>
            <a:r>
              <a:rPr lang="en-US" sz="16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C</a:t>
            </a:r>
            <a:r>
              <a:rPr sz="16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ampus </a:t>
            </a:r>
            <a:r>
              <a:rPr lang="en-US" sz="16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B</a:t>
            </a:r>
            <a:r>
              <a:rPr sz="16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udget: $</a:t>
            </a:r>
            <a:r>
              <a:rPr lang="en-US" sz="16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99,000</a:t>
            </a:r>
          </a:p>
          <a:p>
            <a:pPr algn="ctr">
              <a:defRPr sz="1300" b="1">
                <a:solidFill>
                  <a:srgbClr val="FFFFFF"/>
                </a:solidFill>
              </a:defRPr>
            </a:pPr>
            <a:r>
              <a:rPr lang="en-US" sz="16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(Estimated 9/16)</a:t>
            </a:r>
          </a:p>
          <a:p>
            <a:pPr algn="ctr">
              <a:buNone/>
              <a:defRPr sz="1300" b="1">
                <a:solidFill>
                  <a:srgbClr val="FFFFFF"/>
                </a:solidFill>
              </a:defRPr>
            </a:pPr>
            <a:endParaRPr sz="2400" b="1" dirty="0">
              <a:solidFill>
                <a:srgbClr val="FFFFFF"/>
              </a:solidFill>
              <a:latin typeface="Brandon Grotesque"/>
              <a:ea typeface="Brandon Grotesque"/>
              <a:cs typeface="Brandon Grotesque"/>
            </a:endParaRPr>
          </a:p>
        </p:txBody>
      </p:sp>
    </p:spTree>
    <p:extLst>
      <p:ext uri="{BB962C8B-B14F-4D97-AF65-F5344CB8AC3E}">
        <p14:creationId xmlns:p14="http://schemas.microsoft.com/office/powerpoint/2010/main" val="1263943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B31593-B853-49E9-82C6-318D13DF8E3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993333"/>
          </a:solidFill>
          <a:ln w="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DE5898-44CE-4D17-B120-0FA04404D497}"/>
              </a:ext>
            </a:extLst>
          </p:cNvPr>
          <p:cNvSpPr>
            <a:spLocks noGrp="1"/>
          </p:cNvSpPr>
          <p:nvPr/>
        </p:nvSpPr>
        <p:spPr>
          <a:xfrm>
            <a:off x="658368" y="384048"/>
            <a:ext cx="5884175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  <a:defRPr sz="2800" b="1">
                <a:solidFill>
                  <a:srgbClr val="1B365D"/>
                </a:solidFill>
              </a:defRPr>
            </a:pPr>
            <a:r>
              <a:rPr sz="42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There’s More to the Story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182F9E-96C9-45EC-A3EB-ED367F8FC246}"/>
              </a:ext>
            </a:extLst>
          </p:cNvPr>
          <p:cNvSpPr>
            <a:spLocks noGrp="1"/>
          </p:cNvSpPr>
          <p:nvPr/>
        </p:nvSpPr>
        <p:spPr>
          <a:xfrm>
            <a:off x="658368" y="1063691"/>
            <a:ext cx="761933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  <a:defRPr sz="1500">
                <a:solidFill>
                  <a:srgbClr val="262A30"/>
                </a:solidFill>
              </a:defRPr>
            </a:pPr>
            <a:r>
              <a:rPr sz="2400" dirty="0">
                <a:solidFill>
                  <a:srgbClr val="666666"/>
                </a:solidFill>
                <a:latin typeface="Brandon Grotesque"/>
                <a:ea typeface="Brandon Grotesque"/>
                <a:cs typeface="Brandon Grotesque"/>
              </a:rPr>
              <a:t>The PTA budget is our starting point — campuses may have </a:t>
            </a:r>
            <a:br>
              <a:rPr lang="en-US" sz="2400" dirty="0">
                <a:solidFill>
                  <a:srgbClr val="666666"/>
                </a:solidFill>
                <a:latin typeface="Brandon Grotesque"/>
                <a:ea typeface="Brandon Grotesque"/>
                <a:cs typeface="Brandon Grotesque"/>
              </a:rPr>
            </a:br>
            <a:r>
              <a:rPr sz="2400" dirty="0">
                <a:solidFill>
                  <a:srgbClr val="666666"/>
                </a:solidFill>
                <a:latin typeface="Brandon Grotesque"/>
                <a:ea typeface="Brandon Grotesque"/>
                <a:cs typeface="Brandon Grotesque"/>
              </a:rPr>
              <a:t>additional resources to support students and staff.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5671255-88E2-4ED3-8EE1-F6449352D901}"/>
              </a:ext>
            </a:extLst>
          </p:cNvPr>
          <p:cNvSpPr>
            <a:spLocks noGrp="1"/>
          </p:cNvSpPr>
          <p:nvPr/>
        </p:nvSpPr>
        <p:spPr>
          <a:xfrm>
            <a:off x="640080" y="2059280"/>
            <a:ext cx="3246120" cy="2969920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7E6B5A-22D5-4ACB-9521-535FAF3B073E}"/>
              </a:ext>
            </a:extLst>
          </p:cNvPr>
          <p:cNvSpPr>
            <a:spLocks noGrp="1"/>
          </p:cNvSpPr>
          <p:nvPr/>
        </p:nvSpPr>
        <p:spPr>
          <a:xfrm>
            <a:off x="1218629" y="2264177"/>
            <a:ext cx="209256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80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Prior-Year Surplus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F00C7C-17F4-439D-83E1-DC3FC15105FF}"/>
              </a:ext>
            </a:extLst>
          </p:cNvPr>
          <p:cNvSpPr>
            <a:spLocks noGrp="1"/>
          </p:cNvSpPr>
          <p:nvPr/>
        </p:nvSpPr>
        <p:spPr>
          <a:xfrm>
            <a:off x="914400" y="2847167"/>
            <a:ext cx="2697480" cy="1310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buNone/>
              <a:defRPr sz="1350">
                <a:solidFill>
                  <a:srgbClr val="262A30"/>
                </a:solidFill>
              </a:defRPr>
            </a:pPr>
            <a:r>
              <a:rPr sz="16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We have funds carried over from previous years that can support needs beyond this year’s projected revenue.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7EF611B-5C41-43A6-B116-AFAF975DE210}"/>
              </a:ext>
            </a:extLst>
          </p:cNvPr>
          <p:cNvSpPr>
            <a:spLocks noGrp="1"/>
          </p:cNvSpPr>
          <p:nvPr/>
        </p:nvSpPr>
        <p:spPr>
          <a:xfrm>
            <a:off x="4160520" y="2059278"/>
            <a:ext cx="3246120" cy="2969921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0B0FF9-AE89-427D-92F9-FDA85FF2D98F}"/>
              </a:ext>
            </a:extLst>
          </p:cNvPr>
          <p:cNvSpPr>
            <a:spLocks noGrp="1"/>
          </p:cNvSpPr>
          <p:nvPr/>
        </p:nvSpPr>
        <p:spPr>
          <a:xfrm>
            <a:off x="4364095" y="2264177"/>
            <a:ext cx="284250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80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Campus Leadership Fund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9B3C01-FE3E-45D9-9FF7-4466651FAF38}"/>
              </a:ext>
            </a:extLst>
          </p:cNvPr>
          <p:cNvSpPr>
            <a:spLocks noGrp="1"/>
          </p:cNvSpPr>
          <p:nvPr/>
        </p:nvSpPr>
        <p:spPr>
          <a:xfrm>
            <a:off x="4434840" y="2944339"/>
            <a:ext cx="2697480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buNone/>
              <a:defRPr sz="1350">
                <a:solidFill>
                  <a:srgbClr val="262A30"/>
                </a:solidFill>
              </a:defRPr>
            </a:pPr>
            <a:r>
              <a:rPr sz="16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$30,000 from surplus is set aside for the Campus Leadership Fund (CLF) and allocated across the three campuses based on enrollment</a:t>
            </a:r>
            <a:r>
              <a:rPr sz="135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7694F0A-2F12-4013-BC24-F920E33ADC42}"/>
              </a:ext>
            </a:extLst>
          </p:cNvPr>
          <p:cNvSpPr>
            <a:spLocks noGrp="1"/>
          </p:cNvSpPr>
          <p:nvPr/>
        </p:nvSpPr>
        <p:spPr>
          <a:xfrm>
            <a:off x="7680960" y="2059278"/>
            <a:ext cx="3246120" cy="296992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7E5DD3-86E4-46EE-A828-76ABCE4A3544}"/>
              </a:ext>
            </a:extLst>
          </p:cNvPr>
          <p:cNvSpPr>
            <a:spLocks noGrp="1"/>
          </p:cNvSpPr>
          <p:nvPr/>
        </p:nvSpPr>
        <p:spPr>
          <a:xfrm>
            <a:off x="7958817" y="2264177"/>
            <a:ext cx="269394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800" b="1">
                <a:solidFill>
                  <a:srgbClr val="1B365D"/>
                </a:solidFill>
              </a:defRPr>
            </a:pPr>
            <a:r>
              <a:rPr sz="2000" b="1" dirty="0"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Other Campus Revenue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86EA79-41F9-4929-9817-BBA74A6925B9}"/>
              </a:ext>
            </a:extLst>
          </p:cNvPr>
          <p:cNvSpPr>
            <a:spLocks noGrp="1"/>
          </p:cNvSpPr>
          <p:nvPr/>
        </p:nvSpPr>
        <p:spPr>
          <a:xfrm>
            <a:off x="7955280" y="2708089"/>
            <a:ext cx="2697480" cy="2042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buNone/>
              <a:defRPr sz="1350">
                <a:solidFill>
                  <a:srgbClr val="262A30"/>
                </a:solidFill>
              </a:defRPr>
            </a:pPr>
            <a:r>
              <a:rPr sz="1600" dirty="0"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Campuses can also bring in funds through grants and fundraising. Book fair proceeds go directly to each campus Library Fund; other examples include department grants and swag sales.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CBC9A73-4AAB-429D-845F-32BE68059C34}"/>
              </a:ext>
            </a:extLst>
          </p:cNvPr>
          <p:cNvSpPr>
            <a:spLocks noGrp="1"/>
          </p:cNvSpPr>
          <p:nvPr/>
        </p:nvSpPr>
        <p:spPr>
          <a:xfrm>
            <a:off x="1417320" y="5394960"/>
            <a:ext cx="9326880" cy="1200328"/>
          </a:xfrm>
          <a:prstGeom prst="roundRect">
            <a:avLst/>
          </a:prstGeom>
          <a:solidFill>
            <a:srgbClr val="993333"/>
          </a:solidFill>
          <a:ln w="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19F6DB-7D23-4823-8C77-6E6BD4DECE3D}"/>
              </a:ext>
            </a:extLst>
          </p:cNvPr>
          <p:cNvSpPr>
            <a:spLocks noGrp="1"/>
          </p:cNvSpPr>
          <p:nvPr/>
        </p:nvSpPr>
        <p:spPr>
          <a:xfrm>
            <a:off x="1984689" y="5550268"/>
            <a:ext cx="822231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sz="24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Bottom line:</a:t>
            </a:r>
            <a:br>
              <a:rPr lang="en-US" sz="24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</a:br>
            <a:r>
              <a:rPr sz="24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 </a:t>
            </a:r>
            <a:r>
              <a:rPr lang="en-US" sz="24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T</a:t>
            </a:r>
            <a:r>
              <a:rPr sz="2400" b="1" dirty="0"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he campus allocation is important, but it isn’t the full picture.</a:t>
            </a:r>
          </a:p>
        </p:txBody>
      </p:sp>
    </p:spTree>
    <p:extLst>
      <p:ext uri="{BB962C8B-B14F-4D97-AF65-F5344CB8AC3E}">
        <p14:creationId xmlns:p14="http://schemas.microsoft.com/office/powerpoint/2010/main" val="2092536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B4FF2FC-B70D-482A-626D-EB99A9BA2F65}"/>
              </a:ext>
            </a:extLst>
          </p:cNvPr>
          <p:cNvSpPr>
            <a:spLocks noGrp="1"/>
          </p:cNvSpPr>
          <p:nvPr/>
        </p:nvSpPr>
        <p:spPr>
          <a:xfrm>
            <a:off x="5324474" y="1343025"/>
            <a:ext cx="6657975" cy="3228976"/>
          </a:xfrm>
          <a:prstGeom prst="rect">
            <a:avLst/>
          </a:prstGeom>
          <a:solidFill>
            <a:srgbClr val="99333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 dirty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B79EB4-B6B8-3291-2F32-F25F9454F217}"/>
              </a:ext>
            </a:extLst>
          </p:cNvPr>
          <p:cNvSpPr>
            <a:spLocks noGrp="1"/>
          </p:cNvSpPr>
          <p:nvPr/>
        </p:nvSpPr>
        <p:spPr>
          <a:xfrm>
            <a:off x="5565980" y="1613374"/>
            <a:ext cx="6734175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400" b="0" i="0" u="none" cap="none" spc="0" dirty="0">
                <a:ln>
                  <a:noFill/>
                </a:ln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Call to Action!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 dirty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  <a:p>
            <a:pPr marL="457200" marR="0" lvl="0" indent="-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</a:pPr>
            <a:r>
              <a:rPr sz="2400" b="0" i="0" u="none" cap="none" spc="0" dirty="0">
                <a:ln>
                  <a:noFill/>
                </a:ln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Have a recently renovated house?</a:t>
            </a:r>
          </a:p>
          <a:p>
            <a:pPr marL="457200" marR="0" lvl="0" indent="-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</a:pPr>
            <a:r>
              <a:rPr sz="2400" b="0" i="0" u="none" cap="none" spc="0" dirty="0">
                <a:ln>
                  <a:noFill/>
                </a:ln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Have graphic design skills?</a:t>
            </a:r>
          </a:p>
          <a:p>
            <a:pPr marL="457200" marR="0" lvl="0" indent="-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</a:pPr>
            <a:r>
              <a:rPr sz="2400" b="0" i="0" u="none" cap="none" spc="0" dirty="0">
                <a:ln>
                  <a:noFill/>
                </a:ln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Day of Volunteer Support</a:t>
            </a:r>
          </a:p>
          <a:p>
            <a:pPr marL="457200" marR="0" lvl="0" indent="-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</a:pPr>
            <a:r>
              <a:rPr sz="2400" b="0" i="0" u="none" cap="none" spc="0" dirty="0">
                <a:ln>
                  <a:noFill/>
                </a:ln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Spread the word and join us!</a:t>
            </a:r>
          </a:p>
        </p:txBody>
      </p:sp>
      <p:pic>
        <p:nvPicPr>
          <p:cNvPr id="22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1" y="218210"/>
            <a:ext cx="4811968" cy="626178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460728D-883F-3191-2A79-241AF0C7D2C3}"/>
              </a:ext>
            </a:extLst>
          </p:cNvPr>
          <p:cNvSpPr>
            <a:spLocks noGrp="1"/>
          </p:cNvSpPr>
          <p:nvPr/>
        </p:nvSpPr>
        <p:spPr>
          <a:xfrm>
            <a:off x="296027" y="6535172"/>
            <a:ext cx="516179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0" i="1" u="none" cap="none" spc="0" dirty="0">
                <a:ln>
                  <a:noFill/>
                </a:ln>
                <a:solidFill>
                  <a:srgbClr val="666666"/>
                </a:solidFill>
                <a:latin typeface="Brandon Grotesque"/>
                <a:ea typeface="Brandon Grotesque"/>
                <a:cs typeface="Brandon Grotesque"/>
              </a:rPr>
              <a:t>Artwork created by: Zoe Lie-Venhuizen, SHMS, 8th Grader</a:t>
            </a:r>
          </a:p>
        </p:txBody>
      </p:sp>
    </p:spTree>
    <p:extLst>
      <p:ext uri="{BB962C8B-B14F-4D97-AF65-F5344CB8AC3E}">
        <p14:creationId xmlns:p14="http://schemas.microsoft.com/office/powerpoint/2010/main" val="3167368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4EF50A6-201C-4382-A359-05A74374C371}"/>
              </a:ext>
            </a:extLst>
          </p:cNvPr>
          <p:cNvSpPr>
            <a:spLocks noGrp="1"/>
          </p:cNvSpPr>
          <p:nvPr/>
        </p:nvSpPr>
        <p:spPr>
          <a:xfrm>
            <a:off x="6335874" y="304800"/>
            <a:ext cx="5512219" cy="6191250"/>
          </a:xfrm>
          <a:prstGeom prst="rect">
            <a:avLst/>
          </a:prstGeom>
          <a:solidFill>
            <a:srgbClr val="E6E6E6"/>
          </a:solidFill>
          <a:ln w="9525">
            <a:solidFill>
              <a:srgbClr val="FFFFF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 dirty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B2E396-EC11-911C-066E-52B0AF60D7D6}"/>
              </a:ext>
            </a:extLst>
          </p:cNvPr>
          <p:cNvSpPr>
            <a:spLocks noGrp="1"/>
          </p:cNvSpPr>
          <p:nvPr/>
        </p:nvSpPr>
        <p:spPr>
          <a:xfrm>
            <a:off x="297720" y="304800"/>
            <a:ext cx="5512219" cy="6191250"/>
          </a:xfrm>
          <a:prstGeom prst="rect">
            <a:avLst/>
          </a:prstGeom>
          <a:solidFill>
            <a:srgbClr val="99333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 dirty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2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807" y="1975961"/>
            <a:ext cx="2720090" cy="2764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0E86C0-22C5-F2B2-FAA0-088FCC1084E6}"/>
              </a:ext>
            </a:extLst>
          </p:cNvPr>
          <p:cNvSpPr>
            <a:spLocks noGrp="1"/>
          </p:cNvSpPr>
          <p:nvPr/>
        </p:nvSpPr>
        <p:spPr>
          <a:xfrm>
            <a:off x="491411" y="989760"/>
            <a:ext cx="56045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550" b="1" i="0" u="none" cap="none" spc="0" dirty="0">
                <a:ln>
                  <a:noFill/>
                </a:ln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Spread the word and join us!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E6713F-58B9-F8B6-B282-ABA4905076D1}"/>
              </a:ext>
            </a:extLst>
          </p:cNvPr>
          <p:cNvSpPr>
            <a:spLocks noGrp="1"/>
          </p:cNvSpPr>
          <p:nvPr/>
        </p:nvSpPr>
        <p:spPr>
          <a:xfrm>
            <a:off x="160557" y="4958239"/>
            <a:ext cx="56045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950" b="0" i="1" u="none" cap="none" spc="0" dirty="0">
                <a:ln>
                  <a:noFill/>
                </a:ln>
                <a:solidFill>
                  <a:srgbClr val="FFFFFF"/>
                </a:solidFill>
                <a:latin typeface="Brandon Grotesque"/>
                <a:ea typeface="Brandon Grotesque"/>
                <a:cs typeface="Brandon Grotesque"/>
              </a:rPr>
              <a:t>www.renovatorstour.org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B7CA47-8704-D085-E132-269A34EBA1ED}"/>
              </a:ext>
            </a:extLst>
          </p:cNvPr>
          <p:cNvSpPr>
            <a:spLocks noGrp="1"/>
          </p:cNvSpPr>
          <p:nvPr/>
        </p:nvSpPr>
        <p:spPr>
          <a:xfrm>
            <a:off x="6483378" y="989759"/>
            <a:ext cx="56045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550" b="1" i="0" u="none" cap="none" spc="0" dirty="0">
                <a:ln>
                  <a:noFill/>
                </a:ln>
                <a:solidFill>
                  <a:srgbClr val="993333"/>
                </a:solidFill>
                <a:latin typeface="Brandon Grotesque"/>
                <a:ea typeface="Brandon Grotesque"/>
                <a:cs typeface="Brandon Grotesque"/>
              </a:rPr>
              <a:t>Looking to get more involved?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56529F-ABA7-590D-CB3E-708215DA6680}"/>
              </a:ext>
            </a:extLst>
          </p:cNvPr>
          <p:cNvSpPr>
            <a:spLocks noGrp="1"/>
          </p:cNvSpPr>
          <p:nvPr/>
        </p:nvSpPr>
        <p:spPr>
          <a:xfrm>
            <a:off x="6243504" y="4958239"/>
            <a:ext cx="58444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875" b="0" i="1" u="none" cap="none" spc="0" dirty="0">
                <a:ln>
                  <a:noFill/>
                </a:ln>
                <a:solidFill>
                  <a:srgbClr val="171717"/>
                </a:solidFill>
                <a:latin typeface="Brandon Grotesque"/>
                <a:ea typeface="Brandon Grotesque"/>
                <a:cs typeface="Brandon Grotesque"/>
              </a:rPr>
              <a:t>RenovatorsHouseTour@chcspta.org</a:t>
            </a:r>
          </a:p>
        </p:txBody>
      </p:sp>
      <p:pic>
        <p:nvPicPr>
          <p:cNvPr id="28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5192" y="1975961"/>
            <a:ext cx="2773581" cy="2784306"/>
          </a:xfrm>
          <a:prstGeom prst="rect">
            <a:avLst/>
          </a:prstGeom>
        </p:spPr>
      </p:pic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DF0D060E-3B30-41CD-9C7A-01A2B47E6944}"/>
              </a:ext>
            </a:extLst>
          </p:cNvPr>
          <p:cNvSpPr>
            <a:spLocks noGrp="1"/>
          </p:cNvSpPr>
          <p:nvPr/>
        </p:nvSpPr>
        <p:spPr>
          <a:xfrm>
            <a:off x="6068732" y="619623"/>
            <a:ext cx="27268" cy="5800227"/>
          </a:xfrm>
          <a:prstGeom prst="line">
            <a:avLst/>
          </a:prstGeom>
          <a:ln w="19050">
            <a:solidFill>
              <a:srgbClr val="99333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214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577</Words>
  <Application>Microsoft Macintosh PowerPoint</Application>
  <DocSecurity>0</DocSecurity>
  <PresentationFormat>Widescreen</PresentationFormat>
  <Paragraphs>169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Brandon Grotesque</vt:lpstr>
      <vt:lpstr>Office Theme</vt:lpstr>
      <vt:lpstr>1_Office Theme</vt:lpstr>
      <vt:lpstr>PowerPoint Presentation</vt:lpstr>
      <vt:lpstr>Agenda</vt:lpstr>
      <vt:lpstr>2026-27 Cluster PTA Executive Board</vt:lpstr>
      <vt:lpstr>Cluster School 40th Anniversary</vt:lpstr>
      <vt:lpstr>Campus Update: Peabody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Zach Lowe</cp:lastModifiedBy>
  <cp:revision>7</cp:revision>
  <dcterms:created xsi:type="dcterms:W3CDTF">2026-09-16T03:20:23Z</dcterms:created>
  <dcterms:modified xsi:type="dcterms:W3CDTF">2026-09-21T13:50:31Z</dcterms:modified>
</cp:coreProperties>
</file>