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4"/>
  </p:sldMasterIdLst>
  <p:notesMasterIdLst>
    <p:notesMasterId r:id="rId40"/>
  </p:notesMasterIdLst>
  <p:handoutMasterIdLst>
    <p:handoutMasterId r:id="rId41"/>
  </p:handoutMasterIdLst>
  <p:sldIdLst>
    <p:sldId id="4599" r:id="rId5"/>
    <p:sldId id="4604" r:id="rId6"/>
    <p:sldId id="4588" r:id="rId7"/>
    <p:sldId id="4574" r:id="rId8"/>
    <p:sldId id="4577" r:id="rId9"/>
    <p:sldId id="4569" r:id="rId10"/>
    <p:sldId id="4578" r:id="rId11"/>
    <p:sldId id="4575" r:id="rId12"/>
    <p:sldId id="4602" r:id="rId13"/>
    <p:sldId id="4589" r:id="rId14"/>
    <p:sldId id="4551" r:id="rId15"/>
    <p:sldId id="4545" r:id="rId16"/>
    <p:sldId id="4546" r:id="rId17"/>
    <p:sldId id="4547" r:id="rId18"/>
    <p:sldId id="4484" r:id="rId19"/>
    <p:sldId id="4474" r:id="rId20"/>
    <p:sldId id="4595" r:id="rId21"/>
    <p:sldId id="4437" r:id="rId22"/>
    <p:sldId id="4552" r:id="rId23"/>
    <p:sldId id="4580" r:id="rId24"/>
    <p:sldId id="4524" r:id="rId25"/>
    <p:sldId id="4590" r:id="rId26"/>
    <p:sldId id="4579" r:id="rId27"/>
    <p:sldId id="4553" r:id="rId28"/>
    <p:sldId id="4559" r:id="rId29"/>
    <p:sldId id="4598" r:id="rId30"/>
    <p:sldId id="4541" r:id="rId31"/>
    <p:sldId id="4560" r:id="rId32"/>
    <p:sldId id="4596" r:id="rId33"/>
    <p:sldId id="4583" r:id="rId34"/>
    <p:sldId id="4591" r:id="rId35"/>
    <p:sldId id="4600" r:id="rId36"/>
    <p:sldId id="4592" r:id="rId37"/>
    <p:sldId id="4581" r:id="rId38"/>
    <p:sldId id="4603" r:id="rId39"/>
  </p:sldIdLst>
  <p:sldSz cx="12192000" cy="6858000"/>
  <p:notesSz cx="9601200" cy="7315200"/>
  <p:custDataLst>
    <p:tags r:id="rId42"/>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Introduction" id="{404A7123-0AA3-4853-A4B5-453969ED8D9E}">
          <p14:sldIdLst>
            <p14:sldId id="4599"/>
            <p14:sldId id="4604"/>
            <p14:sldId id="4588"/>
            <p14:sldId id="4574"/>
            <p14:sldId id="4577"/>
            <p14:sldId id="4569"/>
            <p14:sldId id="4578"/>
            <p14:sldId id="4575"/>
            <p14:sldId id="4602"/>
            <p14:sldId id="4589"/>
            <p14:sldId id="4551"/>
            <p14:sldId id="4545"/>
            <p14:sldId id="4546"/>
            <p14:sldId id="4547"/>
            <p14:sldId id="4484"/>
            <p14:sldId id="4474"/>
            <p14:sldId id="4595"/>
            <p14:sldId id="4437"/>
            <p14:sldId id="4552"/>
            <p14:sldId id="4580"/>
            <p14:sldId id="4524"/>
            <p14:sldId id="4590"/>
            <p14:sldId id="4579"/>
            <p14:sldId id="4553"/>
            <p14:sldId id="4559"/>
            <p14:sldId id="4598"/>
            <p14:sldId id="4541"/>
            <p14:sldId id="4560"/>
            <p14:sldId id="4596"/>
            <p14:sldId id="4583"/>
            <p14:sldId id="4591"/>
            <p14:sldId id="4600"/>
            <p14:sldId id="4592"/>
            <p14:sldId id="4581"/>
            <p14:sldId id="46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506B6E-F7B1-65F5-B466-23BB89FF1C46}" name="Rosenbaum, Jennifer (DCPS)" initials="R(" userId="S::jennifer.rosenbaum@k12.dc.gov::fb10280d-f75e-48a8-814b-10d002c16d50" providerId="AD"/>
  <p188:author id="{34CD21C7-259F-DA52-B990-A05696088416}" name="Mourtos, Aiyana (DCPS)" initials="M(" userId="S::aiyana.mourtos@k12.dc.gov::ebd7cfac-74a2-4f1a-a27f-f7684cf124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isterra, Amy" initials="MA" lastIdx="37" clrIdx="0">
    <p:extLst>
      <p:ext uri="{19B8F6BF-5375-455C-9EA6-DF929625EA0E}">
        <p15:presenceInfo xmlns:p15="http://schemas.microsoft.com/office/powerpoint/2012/main" userId="S-1-5-21-4195246865-2646312858-2325534956-109230" providerId="AD"/>
      </p:ext>
    </p:extLst>
  </p:cmAuthor>
  <p:cmAuthor id="2" name="DeCorte, Anne (DCPS)" initials="DA(" lastIdx="4" clrIdx="1">
    <p:extLst>
      <p:ext uri="{19B8F6BF-5375-455C-9EA6-DF929625EA0E}">
        <p15:presenceInfo xmlns:p15="http://schemas.microsoft.com/office/powerpoint/2012/main" userId="S-1-5-21-4195246865-2646312858-2325534956-92627" providerId="AD"/>
      </p:ext>
    </p:extLst>
  </p:cmAuthor>
  <p:cmAuthor id="3" name="Mourtos, Aiyana (DCPS)" initials="MA(" lastIdx="23" clrIdx="2">
    <p:extLst>
      <p:ext uri="{19B8F6BF-5375-455C-9EA6-DF929625EA0E}">
        <p15:presenceInfo xmlns:p15="http://schemas.microsoft.com/office/powerpoint/2012/main" userId="S::aiyana.mourtos@k12.dc.gov::ebd7cfac-74a2-4f1a-a27f-f7684cf124fa" providerId="AD"/>
      </p:ext>
    </p:extLst>
  </p:cmAuthor>
  <p:cmAuthor id="4" name="Swanson, Jessica (DCPS)" initials="S(" lastIdx="131" clrIdx="3">
    <p:extLst>
      <p:ext uri="{19B8F6BF-5375-455C-9EA6-DF929625EA0E}">
        <p15:presenceInfo xmlns:p15="http://schemas.microsoft.com/office/powerpoint/2012/main" userId="S::jessica.swanson@k12.dc.gov::fb931e65-6294-4b7e-b658-eef54dc4d02c" providerId="AD"/>
      </p:ext>
    </p:extLst>
  </p:cmAuthor>
  <p:cmAuthor id="5" name="Maisterra, Amy (DCPS)" initials="M(" lastIdx="53" clrIdx="4">
    <p:extLst>
      <p:ext uri="{19B8F6BF-5375-455C-9EA6-DF929625EA0E}">
        <p15:presenceInfo xmlns:p15="http://schemas.microsoft.com/office/powerpoint/2012/main" userId="S::amy.maisterra@k12.dc.gov::5f85ac1e-4394-4a10-8797-ccebd656891c" providerId="AD"/>
      </p:ext>
    </p:extLst>
  </p:cmAuthor>
  <p:cmAuthor id="6" name="Gaskins, Sharon (DCPS)" initials="G(" lastIdx="7" clrIdx="5">
    <p:extLst>
      <p:ext uri="{19B8F6BF-5375-455C-9EA6-DF929625EA0E}">
        <p15:presenceInfo xmlns:p15="http://schemas.microsoft.com/office/powerpoint/2012/main" userId="S::sharon.gaskins@k12.dc.gov::0d84de6c-8ce5-4f0c-9471-8aa4460b0518" providerId="AD"/>
      </p:ext>
    </p:extLst>
  </p:cmAuthor>
  <p:cmAuthor id="7" name="Lenz, Steven (DCPS)" initials="LS(" lastIdx="1" clrIdx="6">
    <p:extLst>
      <p:ext uri="{19B8F6BF-5375-455C-9EA6-DF929625EA0E}">
        <p15:presenceInfo xmlns:p15="http://schemas.microsoft.com/office/powerpoint/2012/main" userId="S::Steven.Lenz@k12.dc.gov::04273909-257f-4768-9c69-134a51227a28" providerId="AD"/>
      </p:ext>
    </p:extLst>
  </p:cmAuthor>
  <p:cmAuthor id="8" name="Toiv, Alden (DCPS)" initials="T(" lastIdx="19" clrIdx="7">
    <p:extLst>
      <p:ext uri="{19B8F6BF-5375-455C-9EA6-DF929625EA0E}">
        <p15:presenceInfo xmlns:p15="http://schemas.microsoft.com/office/powerpoint/2012/main" userId="S::alden.toiv@k12.dc.gov::3ebfc810-d37d-4d31-872e-e3e37c8f3925" providerId="AD"/>
      </p:ext>
    </p:extLst>
  </p:cmAuthor>
  <p:cmAuthor id="9" name="Parker, Sarah (DCPS)" initials="P(" lastIdx="2" clrIdx="8">
    <p:extLst>
      <p:ext uri="{19B8F6BF-5375-455C-9EA6-DF929625EA0E}">
        <p15:presenceInfo xmlns:p15="http://schemas.microsoft.com/office/powerpoint/2012/main" userId="S::sarah.parker@k12.dc.gov::0a06dc9d-031b-46d7-89d7-2420f11886cf" providerId="AD"/>
      </p:ext>
    </p:extLst>
  </p:cmAuthor>
  <p:cmAuthor id="10" name="Wang, Shana (DCPS)" initials="WS(" lastIdx="17" clrIdx="9">
    <p:extLst>
      <p:ext uri="{19B8F6BF-5375-455C-9EA6-DF929625EA0E}">
        <p15:presenceInfo xmlns:p15="http://schemas.microsoft.com/office/powerpoint/2012/main" userId="S::shana.wang@k12.dc.gov::98ae47fd-24fc-44b6-8fb4-e661bd32882c" providerId="AD"/>
      </p:ext>
    </p:extLst>
  </p:cmAuthor>
  <p:cmAuthor id="11" name="Schneider, Emily (DCPS)" initials="S(" lastIdx="18" clrIdx="10">
    <p:extLst>
      <p:ext uri="{19B8F6BF-5375-455C-9EA6-DF929625EA0E}">
        <p15:presenceInfo xmlns:p15="http://schemas.microsoft.com/office/powerpoint/2012/main" userId="S::emily.schneider2@k12.dc.gov::caa32303-a993-47f1-baf1-1b55e46517c7" providerId="AD"/>
      </p:ext>
    </p:extLst>
  </p:cmAuthor>
  <p:cmAuthor id="12" name="DeCorte, Anne (DCPS)" initials="D(" lastIdx="10" clrIdx="11">
    <p:extLst>
      <p:ext uri="{19B8F6BF-5375-455C-9EA6-DF929625EA0E}">
        <p15:presenceInfo xmlns:p15="http://schemas.microsoft.com/office/powerpoint/2012/main" userId="S::anne.decorte@k12.dc.gov::92217f49-370f-408d-8eeb-36d5cdb99548" providerId="AD"/>
      </p:ext>
    </p:extLst>
  </p:cmAuthor>
  <p:cmAuthor id="13" name="Abel Girma" initials="AG" lastIdx="47" clrIdx="12">
    <p:extLst>
      <p:ext uri="{19B8F6BF-5375-455C-9EA6-DF929625EA0E}">
        <p15:presenceInfo xmlns:p15="http://schemas.microsoft.com/office/powerpoint/2012/main" userId="S::agirma@erstrategies.org::fe199a6b-c64a-4c6c-9228-2539f79a8d78" providerId="AD"/>
      </p:ext>
    </p:extLst>
  </p:cmAuthor>
  <p:cmAuthor id="14" name="Francois, Allen (DCPS)" initials="F(" lastIdx="2" clrIdx="13">
    <p:extLst>
      <p:ext uri="{19B8F6BF-5375-455C-9EA6-DF929625EA0E}">
        <p15:presenceInfo xmlns:p15="http://schemas.microsoft.com/office/powerpoint/2012/main" userId="S::allen.francois@k12.dc.gov::b8b19fe1-6d00-4142-bca6-3aed72faba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1F497D"/>
    <a:srgbClr val="000000"/>
    <a:srgbClr val="488EFF"/>
    <a:srgbClr val="FFFF61"/>
    <a:srgbClr val="CDE0FF"/>
    <a:srgbClr val="404040"/>
    <a:srgbClr val="A82E98"/>
    <a:srgbClr val="0065A4"/>
    <a:srgbClr val="7DC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21E84-EE21-4F8A-62A1-55F78686DDD0}" v="20" dt="2020-11-24T15:24:13.084"/>
    <p1510:client id="{0C678BB4-122A-4E1C-DF88-BEA6B0AB1E84}" v="6" dt="2020-11-13T20:16:24.185"/>
    <p1510:client id="{142DCC58-FBB5-0DC6-85BB-C690CC2D0916}" v="2" dt="2020-11-17T14:23:53.207"/>
    <p1510:client id="{157AE55D-B68C-5AEA-E68E-F57AAA659786}" v="5" dt="2020-11-16T03:52:23.476"/>
    <p1510:client id="{207B4A10-997D-CD6E-B10F-E991A2CC1757}" v="3" dt="2020-11-16T18:38:11.027"/>
    <p1510:client id="{2DBEB2B0-B2CC-073D-DEDB-CC6004297B89}" v="10" dt="2020-11-23T19:06:43.755"/>
    <p1510:client id="{36389D9A-9E81-F4DA-FA38-F3CA6DA7352A}" v="148" dt="2020-11-13T23:39:48.604"/>
    <p1510:client id="{36621965-801A-F524-F2A2-C17BEA51D4F7}" v="1" dt="2020-11-23T17:22:43.316"/>
    <p1510:client id="{3E575F3A-C3E3-CEB3-F50C-463F2AB1676C}" v="1" dt="2020-11-18T03:19:06.145"/>
    <p1510:client id="{3F984999-A916-1469-4AD0-1E74DBAB2389}" v="111" dt="2020-11-15T16:10:13.448"/>
    <p1510:client id="{4172FB27-15F8-0D82-D7DC-1317DA1EAA60}" v="2" dt="2020-11-18T03:18:45.937"/>
    <p1510:client id="{5F3E9939-758A-7FA6-82B5-4422B5AE2C7C}" v="749" dt="2020-11-23T18:15:12.275"/>
    <p1510:client id="{60984EC9-3401-1F98-831C-044DC994E758}" v="2" dt="2020-11-14T17:06:17.825"/>
    <p1510:client id="{A4CA09AE-EB80-1A45-10A1-36A53C1D6CD7}" v="237" dt="2020-11-13T23:07:13.320"/>
    <p1510:client id="{A9475150-63FD-2432-E51C-D4CBF68C90D1}" v="48" dt="2020-11-23T21:27:02.472"/>
    <p1510:client id="{ACE68170-D5F8-404D-B01C-C98A893E98F3}" v="169" dt="2020-11-13T21:05:38.756"/>
    <p1510:client id="{BC4CDEF2-B5D2-F5D1-D374-201364DA4E45}" v="13" dt="2020-11-16T21:00:39.328"/>
    <p1510:client id="{C8428CFC-69BC-45F2-3887-21DCBD9F980D}" v="8" dt="2020-11-16T01:29:02.462"/>
    <p1510:client id="{DBE86DB7-B08F-DC27-33A8-4BC0B9EADE31}" v="80" dt="2020-11-20T18:35:32.804"/>
    <p1510:client id="{DC567DAF-71F3-4038-BB2F-1DFFDCD9A881}" v="977" dt="2020-11-13T21:17:31.089"/>
    <p1510:client id="{E99B786C-EF2C-AC23-F0F2-791CC29648F5}" v="2" dt="2020-11-24T01:57:39.478"/>
    <p1510:client id="{EBC494AE-7A69-66E9-BAD7-DB6FCC1B0E4C}" v="129" dt="2020-11-14T01:52:07.101"/>
    <p1510:client id="{F9655B89-3607-3FEA-6576-BEDB8A8FE61B}" v="1" dt="2020-11-17T23:52:00.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84_36123D0A.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23003719703374"/>
          <c:y val="0.20531738216663481"/>
          <c:w val="0.53377940816439351"/>
          <c:h val="0.79468261783336513"/>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D9260C-B435-4846-9469-701818B4C63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53880810-5745-4EF7-86CC-1829A30ACF6C}">
      <dgm:prSet phldrT="[Text]" custT="1"/>
      <dgm:spPr/>
      <dgm:t>
        <a:bodyPr/>
        <a:lstStyle/>
        <a:p>
          <a:r>
            <a:rPr lang="en-US" sz="1350"/>
            <a:t>Students</a:t>
          </a:r>
        </a:p>
      </dgm:t>
    </dgm:pt>
    <dgm:pt modelId="{E858B22D-8D67-41C2-A207-AE1011B85C09}" type="parTrans" cxnId="{03DC0127-F581-45F7-8ED0-BD50882C12CB}">
      <dgm:prSet/>
      <dgm:spPr/>
      <dgm:t>
        <a:bodyPr/>
        <a:lstStyle/>
        <a:p>
          <a:endParaRPr lang="en-US" sz="1350"/>
        </a:p>
      </dgm:t>
    </dgm:pt>
    <dgm:pt modelId="{69A9012A-4A90-419C-8BBE-450B39251C37}" type="sibTrans" cxnId="{03DC0127-F581-45F7-8ED0-BD50882C12CB}">
      <dgm:prSet/>
      <dgm:spPr/>
      <dgm:t>
        <a:bodyPr/>
        <a:lstStyle/>
        <a:p>
          <a:endParaRPr lang="en-US" sz="1350"/>
        </a:p>
      </dgm:t>
    </dgm:pt>
    <dgm:pt modelId="{0ABB84E4-255F-49D1-BFCD-832E776C9626}">
      <dgm:prSet phldrT="[Text]" custT="1"/>
      <dgm:spPr/>
      <dgm:t>
        <a:bodyPr/>
        <a:lstStyle/>
        <a:p>
          <a:r>
            <a:rPr lang="en-US" sz="1350"/>
            <a:t>Schools should meet family demand for student seats (thoughtfully designed use of CARE or In-Person Learning) up to the capacity of the school</a:t>
          </a:r>
        </a:p>
      </dgm:t>
    </dgm:pt>
    <dgm:pt modelId="{C158EC46-D5E5-481A-87F2-007ED98C9538}" type="parTrans" cxnId="{13A60038-3518-456F-B959-826D11154078}">
      <dgm:prSet/>
      <dgm:spPr/>
      <dgm:t>
        <a:bodyPr/>
        <a:lstStyle/>
        <a:p>
          <a:endParaRPr lang="en-US" sz="1350"/>
        </a:p>
      </dgm:t>
    </dgm:pt>
    <dgm:pt modelId="{3D8B5915-D225-44C0-8FB9-0388693CFE39}" type="sibTrans" cxnId="{13A60038-3518-456F-B959-826D11154078}">
      <dgm:prSet/>
      <dgm:spPr/>
      <dgm:t>
        <a:bodyPr/>
        <a:lstStyle/>
        <a:p>
          <a:endParaRPr lang="en-US" sz="1350"/>
        </a:p>
      </dgm:t>
    </dgm:pt>
    <dgm:pt modelId="{A11EF59A-9E01-4A9F-8698-4A4DAE41BF1F}">
      <dgm:prSet phldrT="[Text]" custT="1"/>
      <dgm:spPr/>
      <dgm:t>
        <a:bodyPr/>
        <a:lstStyle/>
        <a:p>
          <a:r>
            <a:rPr lang="en-US" sz="1350"/>
            <a:t>Talent</a:t>
          </a:r>
        </a:p>
      </dgm:t>
    </dgm:pt>
    <dgm:pt modelId="{F1342E57-A46F-4041-8921-E5187E58F2C8}" type="parTrans" cxnId="{17635581-9529-48BC-821C-687344E06D21}">
      <dgm:prSet/>
      <dgm:spPr/>
      <dgm:t>
        <a:bodyPr/>
        <a:lstStyle/>
        <a:p>
          <a:endParaRPr lang="en-US" sz="1350"/>
        </a:p>
      </dgm:t>
    </dgm:pt>
    <dgm:pt modelId="{F9C7352E-3CD3-440C-9DAD-BDCD80A4CE09}" type="sibTrans" cxnId="{17635581-9529-48BC-821C-687344E06D21}">
      <dgm:prSet/>
      <dgm:spPr/>
      <dgm:t>
        <a:bodyPr/>
        <a:lstStyle/>
        <a:p>
          <a:endParaRPr lang="en-US" sz="1350"/>
        </a:p>
      </dgm:t>
    </dgm:pt>
    <dgm:pt modelId="{2049AD36-B2A4-4D9A-9AAB-B2836A4685D0}">
      <dgm:prSet phldrT="[Text]" custT="1"/>
      <dgm:spPr/>
      <dgm:t>
        <a:bodyPr/>
        <a:lstStyle/>
        <a:p>
          <a:r>
            <a:rPr lang="en-US" sz="1350"/>
            <a:t>Schedule</a:t>
          </a:r>
        </a:p>
      </dgm:t>
    </dgm:pt>
    <dgm:pt modelId="{74E735B5-1D96-4FC2-85F9-38B29294FBE2}" type="parTrans" cxnId="{14128A48-333F-402B-90F3-EE83D67FA991}">
      <dgm:prSet/>
      <dgm:spPr/>
      <dgm:t>
        <a:bodyPr/>
        <a:lstStyle/>
        <a:p>
          <a:endParaRPr lang="en-US" sz="1350"/>
        </a:p>
      </dgm:t>
    </dgm:pt>
    <dgm:pt modelId="{686CFFA2-A90B-40D5-80D1-C0883CF89E7D}" type="sibTrans" cxnId="{14128A48-333F-402B-90F3-EE83D67FA991}">
      <dgm:prSet/>
      <dgm:spPr/>
      <dgm:t>
        <a:bodyPr/>
        <a:lstStyle/>
        <a:p>
          <a:endParaRPr lang="en-US" sz="1350"/>
        </a:p>
      </dgm:t>
    </dgm:pt>
    <dgm:pt modelId="{69B9BDBC-186A-4634-8DE1-5D70566A4F0F}">
      <dgm:prSet phldrT="[Text]" custT="1"/>
      <dgm:spPr/>
      <dgm:t>
        <a:bodyPr/>
        <a:lstStyle/>
        <a:p>
          <a:pPr rtl="0"/>
          <a:r>
            <a:rPr lang="en-US" sz="1350"/>
            <a:t>All students should be engaged in learning with teachers on all instructional days – whether in school or at home.</a:t>
          </a:r>
        </a:p>
      </dgm:t>
    </dgm:pt>
    <dgm:pt modelId="{7A203F4A-FBD6-480B-9E75-7A9A74D4C179}" type="parTrans" cxnId="{139903E6-FE9F-436D-A63F-655513BC95BC}">
      <dgm:prSet/>
      <dgm:spPr/>
      <dgm:t>
        <a:bodyPr/>
        <a:lstStyle/>
        <a:p>
          <a:endParaRPr lang="en-US" sz="1350"/>
        </a:p>
      </dgm:t>
    </dgm:pt>
    <dgm:pt modelId="{0E39DA5A-B802-438B-B940-71880D6F2D5F}" type="sibTrans" cxnId="{139903E6-FE9F-436D-A63F-655513BC95BC}">
      <dgm:prSet/>
      <dgm:spPr/>
      <dgm:t>
        <a:bodyPr/>
        <a:lstStyle/>
        <a:p>
          <a:endParaRPr lang="en-US" sz="1350"/>
        </a:p>
      </dgm:t>
    </dgm:pt>
    <dgm:pt modelId="{8A56F4C7-0186-46D6-99EB-5F8C76CEFDE1}">
      <dgm:prSet phldrT="[Text]" custT="1"/>
      <dgm:spPr/>
      <dgm:t>
        <a:bodyPr/>
        <a:lstStyle/>
        <a:p>
          <a:r>
            <a:rPr lang="en-US" sz="1350"/>
            <a:t>Safety and Operations</a:t>
          </a:r>
        </a:p>
      </dgm:t>
    </dgm:pt>
    <dgm:pt modelId="{42FBFFB1-D61F-4A20-9ACC-FB297B8F29F1}" type="parTrans" cxnId="{C58C14F0-03D7-4DCD-A402-937E4AEE3535}">
      <dgm:prSet/>
      <dgm:spPr/>
      <dgm:t>
        <a:bodyPr/>
        <a:lstStyle/>
        <a:p>
          <a:endParaRPr lang="en-US" sz="1350"/>
        </a:p>
      </dgm:t>
    </dgm:pt>
    <dgm:pt modelId="{760E7DEF-E446-4925-BFCD-34FFFDFBDA09}" type="sibTrans" cxnId="{C58C14F0-03D7-4DCD-A402-937E4AEE3535}">
      <dgm:prSet/>
      <dgm:spPr/>
      <dgm:t>
        <a:bodyPr/>
        <a:lstStyle/>
        <a:p>
          <a:endParaRPr lang="en-US" sz="1350"/>
        </a:p>
      </dgm:t>
    </dgm:pt>
    <dgm:pt modelId="{E7318BD2-4ECF-448B-B235-A822A099C6CC}">
      <dgm:prSet phldrT="[Text]" custT="1"/>
      <dgm:spPr/>
      <dgm:t>
        <a:bodyPr/>
        <a:lstStyle/>
        <a:p>
          <a:pPr rtl="0"/>
          <a:r>
            <a:rPr lang="en-US" sz="1350"/>
            <a:t>All DCPS health and safety protocols outlined must be adhered to (for example, cohorts of students remain together, classroom caps, etc.) </a:t>
          </a:r>
        </a:p>
      </dgm:t>
    </dgm:pt>
    <dgm:pt modelId="{8CC01502-34ED-4400-B09A-1AE68AFB914A}" type="parTrans" cxnId="{91EC610D-FE38-4698-A7EB-D79AAD4D2F32}">
      <dgm:prSet/>
      <dgm:spPr/>
      <dgm:t>
        <a:bodyPr/>
        <a:lstStyle/>
        <a:p>
          <a:endParaRPr lang="en-US" sz="1350"/>
        </a:p>
      </dgm:t>
    </dgm:pt>
    <dgm:pt modelId="{4809E105-B001-43C1-8ADE-E0C40DE7B643}" type="sibTrans" cxnId="{91EC610D-FE38-4698-A7EB-D79AAD4D2F32}">
      <dgm:prSet/>
      <dgm:spPr/>
      <dgm:t>
        <a:bodyPr/>
        <a:lstStyle/>
        <a:p>
          <a:endParaRPr lang="en-US" sz="1350"/>
        </a:p>
      </dgm:t>
    </dgm:pt>
    <dgm:pt modelId="{6A204958-80C8-43B9-A856-4DEC53341306}">
      <dgm:prSet phldrT="[Text]" custT="1"/>
      <dgm:spPr/>
      <dgm:t>
        <a:bodyPr/>
        <a:lstStyle/>
        <a:p>
          <a:pPr rtl="0"/>
          <a:r>
            <a:rPr lang="en-US" sz="1350"/>
            <a:t>Teachers will work directly with students in-person, including self-contained (In-Person Learning Classes) </a:t>
          </a:r>
        </a:p>
      </dgm:t>
    </dgm:pt>
    <dgm:pt modelId="{7BD57516-E016-400E-881B-A341FF3B073E}" type="parTrans" cxnId="{FF5715DE-AD9A-4084-AD19-8596CC3B234B}">
      <dgm:prSet/>
      <dgm:spPr/>
      <dgm:t>
        <a:bodyPr/>
        <a:lstStyle/>
        <a:p>
          <a:endParaRPr lang="en-US" sz="1350"/>
        </a:p>
      </dgm:t>
    </dgm:pt>
    <dgm:pt modelId="{711F714F-19F4-4D95-8935-754DA49B08D4}" type="sibTrans" cxnId="{FF5715DE-AD9A-4084-AD19-8596CC3B234B}">
      <dgm:prSet/>
      <dgm:spPr/>
      <dgm:t>
        <a:bodyPr/>
        <a:lstStyle/>
        <a:p>
          <a:endParaRPr lang="en-US" sz="1350"/>
        </a:p>
      </dgm:t>
    </dgm:pt>
    <dgm:pt modelId="{6A4A9993-415A-4F55-B51D-32AFE413A7E6}">
      <dgm:prSet phldrT="[Text]" custT="1"/>
      <dgm:spPr/>
      <dgm:t>
        <a:bodyPr/>
        <a:lstStyle/>
        <a:p>
          <a:pPr rtl="0"/>
          <a:r>
            <a:rPr lang="en-US" sz="1350"/>
            <a:t>Staff members will be able to work with groups of students learning virtually at school (CARE Classes) </a:t>
          </a:r>
        </a:p>
      </dgm:t>
    </dgm:pt>
    <dgm:pt modelId="{08CA16DB-A01C-4037-86E8-AFF9AD1942BF}" type="parTrans" cxnId="{B0E27487-2569-47F8-A90D-91E7F9BF74E0}">
      <dgm:prSet/>
      <dgm:spPr/>
      <dgm:t>
        <a:bodyPr/>
        <a:lstStyle/>
        <a:p>
          <a:endParaRPr lang="en-US" sz="1350"/>
        </a:p>
      </dgm:t>
    </dgm:pt>
    <dgm:pt modelId="{98210635-41D0-43F1-BA47-1563220D1480}" type="sibTrans" cxnId="{B0E27487-2569-47F8-A90D-91E7F9BF74E0}">
      <dgm:prSet/>
      <dgm:spPr/>
      <dgm:t>
        <a:bodyPr/>
        <a:lstStyle/>
        <a:p>
          <a:endParaRPr lang="en-US" sz="1350"/>
        </a:p>
      </dgm:t>
    </dgm:pt>
    <dgm:pt modelId="{A8782F1B-168D-494A-9C97-104AD506F145}">
      <dgm:prSet phldrT="[Text]" custT="1"/>
      <dgm:spPr/>
      <dgm:t>
        <a:bodyPr/>
        <a:lstStyle/>
        <a:p>
          <a:r>
            <a:rPr lang="en-US" sz="1350"/>
            <a:t>Students will continue to follow the DCPS curriculum and continue to receive instruction in all content areas</a:t>
          </a:r>
        </a:p>
      </dgm:t>
    </dgm:pt>
    <dgm:pt modelId="{D53E15CD-1452-45FB-BBD6-CCD7F8DDFD0C}" type="parTrans" cxnId="{E3BF2E7E-0B7B-4254-A359-C4EF981B3A63}">
      <dgm:prSet/>
      <dgm:spPr/>
      <dgm:t>
        <a:bodyPr/>
        <a:lstStyle/>
        <a:p>
          <a:endParaRPr lang="en-US" sz="1350"/>
        </a:p>
      </dgm:t>
    </dgm:pt>
    <dgm:pt modelId="{D16E303B-2D49-4662-B719-A2EDC04A7EEB}" type="sibTrans" cxnId="{E3BF2E7E-0B7B-4254-A359-C4EF981B3A63}">
      <dgm:prSet/>
      <dgm:spPr/>
      <dgm:t>
        <a:bodyPr/>
        <a:lstStyle/>
        <a:p>
          <a:endParaRPr lang="en-US" sz="1350"/>
        </a:p>
      </dgm:t>
    </dgm:pt>
    <dgm:pt modelId="{CB75417C-5327-41BF-8EAE-ACC82605041C}">
      <dgm:prSet phldrT="[Text]" custT="1"/>
      <dgm:spPr/>
      <dgm:t>
        <a:bodyPr/>
        <a:lstStyle/>
        <a:p>
          <a:pPr rtl="0"/>
          <a:r>
            <a:rPr lang="en-US" sz="1350"/>
            <a:t>Within the offered grade levels and classes at a school, students who have already been offered a seat will be offered a seat first; new seat offers will be provided in order of the existing selection methodology (may include offering from the current waitlist and/or </a:t>
          </a:r>
          <a:r>
            <a:rPr lang="en-US" sz="1350">
              <a:latin typeface="Calibri"/>
            </a:rPr>
            <a:t>discretion within the principal appeals process</a:t>
          </a:r>
          <a:r>
            <a:rPr lang="en-US" sz="1350"/>
            <a:t>)</a:t>
          </a:r>
        </a:p>
      </dgm:t>
    </dgm:pt>
    <dgm:pt modelId="{7811F04D-7D2E-4F4D-9B78-3DFB7C217F85}" type="parTrans" cxnId="{FE09DCA5-4093-7E48-A32B-5E1F8D2BD8C7}">
      <dgm:prSet/>
      <dgm:spPr/>
      <dgm:t>
        <a:bodyPr/>
        <a:lstStyle/>
        <a:p>
          <a:endParaRPr lang="en-US" sz="1350"/>
        </a:p>
      </dgm:t>
    </dgm:pt>
    <dgm:pt modelId="{360643EC-3FDB-451A-96E2-5A5E311BD46F}" type="sibTrans" cxnId="{FE09DCA5-4093-7E48-A32B-5E1F8D2BD8C7}">
      <dgm:prSet/>
      <dgm:spPr/>
      <dgm:t>
        <a:bodyPr/>
        <a:lstStyle/>
        <a:p>
          <a:endParaRPr lang="en-US" sz="1350"/>
        </a:p>
      </dgm:t>
    </dgm:pt>
    <dgm:pt modelId="{13140BA1-FB71-4F6E-A050-B2CE3373E639}">
      <dgm:prSet phldr="0" custT="1"/>
      <dgm:spPr/>
      <dgm:t>
        <a:bodyPr/>
        <a:lstStyle/>
        <a:p>
          <a:r>
            <a:rPr lang="en-US" sz="1350"/>
            <a:t>IPL students should be in the building with DCPS teachers at least 4 days but no more than 4.5 days per week, in one or two groups (students attend 4 days per week Monday, Tuesday, Thursday, Friday; OR students attend 4.5 days per week, Monday, Tuesday, ½ day Wednesday, Thursday, Friday; OR an A group attends Monday/Tuesday and B group attends Thursday/Friday with Wednesday reserved for deep cleaning between groups).</a:t>
          </a:r>
        </a:p>
      </dgm:t>
    </dgm:pt>
    <dgm:pt modelId="{D764FD19-B746-4986-9AAC-2C5D6B397E03}" type="parTrans" cxnId="{30913715-F622-6F49-8FAC-9AB61D920AB4}">
      <dgm:prSet/>
      <dgm:spPr/>
      <dgm:t>
        <a:bodyPr/>
        <a:lstStyle/>
        <a:p>
          <a:endParaRPr lang="en-US" sz="1350"/>
        </a:p>
      </dgm:t>
    </dgm:pt>
    <dgm:pt modelId="{1119D959-8FBA-492A-AAAC-1C085225A401}" type="sibTrans" cxnId="{30913715-F622-6F49-8FAC-9AB61D920AB4}">
      <dgm:prSet/>
      <dgm:spPr/>
      <dgm:t>
        <a:bodyPr/>
        <a:lstStyle/>
        <a:p>
          <a:endParaRPr lang="en-US" sz="1350"/>
        </a:p>
      </dgm:t>
    </dgm:pt>
    <dgm:pt modelId="{D0ED4D7C-2256-AC4A-B983-246F043A8A4E}">
      <dgm:prSet phldr="0" custT="1"/>
      <dgm:spPr/>
      <dgm:t>
        <a:bodyPr/>
        <a:lstStyle/>
        <a:p>
          <a:r>
            <a:rPr lang="en-US" sz="1350"/>
            <a:t>CARE students continue with 4.5 day per week schedule.</a:t>
          </a:r>
        </a:p>
      </dgm:t>
    </dgm:pt>
    <dgm:pt modelId="{111F133F-A766-5647-97CF-9596F77CA1D8}" type="parTrans" cxnId="{7EDA64D7-1228-5142-972E-0214EEB81068}">
      <dgm:prSet/>
      <dgm:spPr/>
      <dgm:t>
        <a:bodyPr/>
        <a:lstStyle/>
        <a:p>
          <a:endParaRPr lang="en-US" sz="1350"/>
        </a:p>
      </dgm:t>
    </dgm:pt>
    <dgm:pt modelId="{C006938E-7E58-874E-BCB6-31D98A6CBBE9}" type="sibTrans" cxnId="{7EDA64D7-1228-5142-972E-0214EEB81068}">
      <dgm:prSet/>
      <dgm:spPr/>
      <dgm:t>
        <a:bodyPr/>
        <a:lstStyle/>
        <a:p>
          <a:endParaRPr lang="en-US" sz="1350"/>
        </a:p>
      </dgm:t>
    </dgm:pt>
    <dgm:pt modelId="{E0F13996-C6B6-43EB-B7E4-9F1731594E0D}" type="pres">
      <dgm:prSet presAssocID="{EED9260C-B435-4846-9469-701818B4C63A}" presName="linear" presStyleCnt="0">
        <dgm:presLayoutVars>
          <dgm:dir/>
          <dgm:animLvl val="lvl"/>
          <dgm:resizeHandles val="exact"/>
        </dgm:presLayoutVars>
      </dgm:prSet>
      <dgm:spPr/>
    </dgm:pt>
    <dgm:pt modelId="{4AAFD221-63E9-4AF6-BA4C-EA3852C91396}" type="pres">
      <dgm:prSet presAssocID="{53880810-5745-4EF7-86CC-1829A30ACF6C}" presName="parentLin" presStyleCnt="0"/>
      <dgm:spPr/>
    </dgm:pt>
    <dgm:pt modelId="{E25A6157-5F67-40A2-8BAB-2A8C8326B2EC}" type="pres">
      <dgm:prSet presAssocID="{53880810-5745-4EF7-86CC-1829A30ACF6C}" presName="parentLeftMargin" presStyleLbl="node1" presStyleIdx="0" presStyleCnt="4"/>
      <dgm:spPr/>
    </dgm:pt>
    <dgm:pt modelId="{E01EB371-3EA6-4F42-9A1A-9C9D5C8CA204}" type="pres">
      <dgm:prSet presAssocID="{53880810-5745-4EF7-86CC-1829A30ACF6C}" presName="parentText" presStyleLbl="node1" presStyleIdx="0" presStyleCnt="4">
        <dgm:presLayoutVars>
          <dgm:chMax val="0"/>
          <dgm:bulletEnabled val="1"/>
        </dgm:presLayoutVars>
      </dgm:prSet>
      <dgm:spPr/>
    </dgm:pt>
    <dgm:pt modelId="{A2C3B3B9-B666-4436-9FFC-D577CC475C0F}" type="pres">
      <dgm:prSet presAssocID="{53880810-5745-4EF7-86CC-1829A30ACF6C}" presName="negativeSpace" presStyleCnt="0"/>
      <dgm:spPr/>
    </dgm:pt>
    <dgm:pt modelId="{96646D5B-A2FD-4F11-B3B9-8302291D78CC}" type="pres">
      <dgm:prSet presAssocID="{53880810-5745-4EF7-86CC-1829A30ACF6C}" presName="childText" presStyleLbl="conFgAcc1" presStyleIdx="0" presStyleCnt="4">
        <dgm:presLayoutVars>
          <dgm:bulletEnabled val="1"/>
        </dgm:presLayoutVars>
      </dgm:prSet>
      <dgm:spPr/>
    </dgm:pt>
    <dgm:pt modelId="{2142F9CA-A7AE-4F81-8DBE-E75FFF397C52}" type="pres">
      <dgm:prSet presAssocID="{69A9012A-4A90-419C-8BBE-450B39251C37}" presName="spaceBetweenRectangles" presStyleCnt="0"/>
      <dgm:spPr/>
    </dgm:pt>
    <dgm:pt modelId="{80617204-6858-48F3-BCFF-AB58C028218A}" type="pres">
      <dgm:prSet presAssocID="{A11EF59A-9E01-4A9F-8698-4A4DAE41BF1F}" presName="parentLin" presStyleCnt="0"/>
      <dgm:spPr/>
    </dgm:pt>
    <dgm:pt modelId="{6E4F3DE6-EB8F-4E98-AE8F-41DAA53C8389}" type="pres">
      <dgm:prSet presAssocID="{A11EF59A-9E01-4A9F-8698-4A4DAE41BF1F}" presName="parentLeftMargin" presStyleLbl="node1" presStyleIdx="0" presStyleCnt="4"/>
      <dgm:spPr/>
    </dgm:pt>
    <dgm:pt modelId="{F40D93C4-868C-4A8F-83CA-88EEF8789B2B}" type="pres">
      <dgm:prSet presAssocID="{A11EF59A-9E01-4A9F-8698-4A4DAE41BF1F}" presName="parentText" presStyleLbl="node1" presStyleIdx="1" presStyleCnt="4">
        <dgm:presLayoutVars>
          <dgm:chMax val="0"/>
          <dgm:bulletEnabled val="1"/>
        </dgm:presLayoutVars>
      </dgm:prSet>
      <dgm:spPr/>
    </dgm:pt>
    <dgm:pt modelId="{C295504E-DCC0-43D2-BEDE-1E18ECAFF548}" type="pres">
      <dgm:prSet presAssocID="{A11EF59A-9E01-4A9F-8698-4A4DAE41BF1F}" presName="negativeSpace" presStyleCnt="0"/>
      <dgm:spPr/>
    </dgm:pt>
    <dgm:pt modelId="{110CAF20-45C4-45C2-8D81-9886D2C48F37}" type="pres">
      <dgm:prSet presAssocID="{A11EF59A-9E01-4A9F-8698-4A4DAE41BF1F}" presName="childText" presStyleLbl="conFgAcc1" presStyleIdx="1" presStyleCnt="4">
        <dgm:presLayoutVars>
          <dgm:bulletEnabled val="1"/>
        </dgm:presLayoutVars>
      </dgm:prSet>
      <dgm:spPr/>
    </dgm:pt>
    <dgm:pt modelId="{26F153D8-A3CA-4758-A95D-4E4DE4B4DC90}" type="pres">
      <dgm:prSet presAssocID="{F9C7352E-3CD3-440C-9DAD-BDCD80A4CE09}" presName="spaceBetweenRectangles" presStyleCnt="0"/>
      <dgm:spPr/>
    </dgm:pt>
    <dgm:pt modelId="{46442363-414E-4CD5-B869-68A6CE8FAD0B}" type="pres">
      <dgm:prSet presAssocID="{2049AD36-B2A4-4D9A-9AAB-B2836A4685D0}" presName="parentLin" presStyleCnt="0"/>
      <dgm:spPr/>
    </dgm:pt>
    <dgm:pt modelId="{55559D78-F4F2-4D9B-AC6B-EAE240DB6A88}" type="pres">
      <dgm:prSet presAssocID="{2049AD36-B2A4-4D9A-9AAB-B2836A4685D0}" presName="parentLeftMargin" presStyleLbl="node1" presStyleIdx="1" presStyleCnt="4"/>
      <dgm:spPr/>
    </dgm:pt>
    <dgm:pt modelId="{B0AF5F0B-F2D1-4729-AC3D-1DF5437D32CA}" type="pres">
      <dgm:prSet presAssocID="{2049AD36-B2A4-4D9A-9AAB-B2836A4685D0}" presName="parentText" presStyleLbl="node1" presStyleIdx="2" presStyleCnt="4">
        <dgm:presLayoutVars>
          <dgm:chMax val="0"/>
          <dgm:bulletEnabled val="1"/>
        </dgm:presLayoutVars>
      </dgm:prSet>
      <dgm:spPr/>
    </dgm:pt>
    <dgm:pt modelId="{A220E8C4-E75C-44F1-A99D-9BB784EB8A9F}" type="pres">
      <dgm:prSet presAssocID="{2049AD36-B2A4-4D9A-9AAB-B2836A4685D0}" presName="negativeSpace" presStyleCnt="0"/>
      <dgm:spPr/>
    </dgm:pt>
    <dgm:pt modelId="{2F0DFC5E-6830-484C-ACA2-6686CBF06DD3}" type="pres">
      <dgm:prSet presAssocID="{2049AD36-B2A4-4D9A-9AAB-B2836A4685D0}" presName="childText" presStyleLbl="conFgAcc1" presStyleIdx="2" presStyleCnt="4">
        <dgm:presLayoutVars>
          <dgm:bulletEnabled val="1"/>
        </dgm:presLayoutVars>
      </dgm:prSet>
      <dgm:spPr/>
    </dgm:pt>
    <dgm:pt modelId="{7C094D66-A939-4154-A21B-DA82DF196585}" type="pres">
      <dgm:prSet presAssocID="{686CFFA2-A90B-40D5-80D1-C0883CF89E7D}" presName="spaceBetweenRectangles" presStyleCnt="0"/>
      <dgm:spPr/>
    </dgm:pt>
    <dgm:pt modelId="{AE86D54C-73A9-4CEE-91E0-EB3234920208}" type="pres">
      <dgm:prSet presAssocID="{8A56F4C7-0186-46D6-99EB-5F8C76CEFDE1}" presName="parentLin" presStyleCnt="0"/>
      <dgm:spPr/>
    </dgm:pt>
    <dgm:pt modelId="{D6770981-7FF0-48FA-AD43-DE2A27513150}" type="pres">
      <dgm:prSet presAssocID="{8A56F4C7-0186-46D6-99EB-5F8C76CEFDE1}" presName="parentLeftMargin" presStyleLbl="node1" presStyleIdx="2" presStyleCnt="4"/>
      <dgm:spPr/>
    </dgm:pt>
    <dgm:pt modelId="{52320775-2412-4842-BC57-CD493A6E6FC4}" type="pres">
      <dgm:prSet presAssocID="{8A56F4C7-0186-46D6-99EB-5F8C76CEFDE1}" presName="parentText" presStyleLbl="node1" presStyleIdx="3" presStyleCnt="4">
        <dgm:presLayoutVars>
          <dgm:chMax val="0"/>
          <dgm:bulletEnabled val="1"/>
        </dgm:presLayoutVars>
      </dgm:prSet>
      <dgm:spPr/>
    </dgm:pt>
    <dgm:pt modelId="{1B7A6465-8DC5-4D32-95E7-E24D1FCD3ADE}" type="pres">
      <dgm:prSet presAssocID="{8A56F4C7-0186-46D6-99EB-5F8C76CEFDE1}" presName="negativeSpace" presStyleCnt="0"/>
      <dgm:spPr/>
    </dgm:pt>
    <dgm:pt modelId="{E5B7A7FC-C307-4B3F-981E-FD9199CDECCD}" type="pres">
      <dgm:prSet presAssocID="{8A56F4C7-0186-46D6-99EB-5F8C76CEFDE1}" presName="childText" presStyleLbl="conFgAcc1" presStyleIdx="3" presStyleCnt="4">
        <dgm:presLayoutVars>
          <dgm:bulletEnabled val="1"/>
        </dgm:presLayoutVars>
      </dgm:prSet>
      <dgm:spPr/>
    </dgm:pt>
  </dgm:ptLst>
  <dgm:cxnLst>
    <dgm:cxn modelId="{91EC610D-FE38-4698-A7EB-D79AAD4D2F32}" srcId="{8A56F4C7-0186-46D6-99EB-5F8C76CEFDE1}" destId="{E7318BD2-4ECF-448B-B235-A822A099C6CC}" srcOrd="0" destOrd="0" parTransId="{8CC01502-34ED-4400-B09A-1AE68AFB914A}" sibTransId="{4809E105-B001-43C1-8ADE-E0C40DE7B643}"/>
    <dgm:cxn modelId="{D45C1912-6857-ED40-9E55-EEFD83ABBC1A}" type="presOf" srcId="{D0ED4D7C-2256-AC4A-B983-246F043A8A4E}" destId="{2F0DFC5E-6830-484C-ACA2-6686CBF06DD3}" srcOrd="0" destOrd="2" presId="urn:microsoft.com/office/officeart/2005/8/layout/list1"/>
    <dgm:cxn modelId="{30913715-F622-6F49-8FAC-9AB61D920AB4}" srcId="{2049AD36-B2A4-4D9A-9AAB-B2836A4685D0}" destId="{13140BA1-FB71-4F6E-A050-B2CE3373E639}" srcOrd="1" destOrd="0" parTransId="{D764FD19-B746-4986-9AAC-2C5D6B397E03}" sibTransId="{1119D959-8FBA-492A-AAAC-1C085225A401}"/>
    <dgm:cxn modelId="{59D0A915-C7B7-E244-946E-126ED076BA52}" type="presOf" srcId="{6A4A9993-415A-4F55-B51D-32AFE413A7E6}" destId="{110CAF20-45C4-45C2-8D81-9886D2C48F37}" srcOrd="0" destOrd="1" presId="urn:microsoft.com/office/officeart/2005/8/layout/list1"/>
    <dgm:cxn modelId="{0D3A8118-17FE-6040-B892-32BE19FC838C}" type="presOf" srcId="{0ABB84E4-255F-49D1-BFCD-832E776C9626}" destId="{96646D5B-A2FD-4F11-B3B9-8302291D78CC}" srcOrd="0" destOrd="0" presId="urn:microsoft.com/office/officeart/2005/8/layout/list1"/>
    <dgm:cxn modelId="{BAFB611A-C952-C247-BABB-0DA316A61868}" type="presOf" srcId="{2049AD36-B2A4-4D9A-9AAB-B2836A4685D0}" destId="{55559D78-F4F2-4D9B-AC6B-EAE240DB6A88}" srcOrd="0" destOrd="0" presId="urn:microsoft.com/office/officeart/2005/8/layout/list1"/>
    <dgm:cxn modelId="{03DC0127-F581-45F7-8ED0-BD50882C12CB}" srcId="{EED9260C-B435-4846-9469-701818B4C63A}" destId="{53880810-5745-4EF7-86CC-1829A30ACF6C}" srcOrd="0" destOrd="0" parTransId="{E858B22D-8D67-41C2-A207-AE1011B85C09}" sibTransId="{69A9012A-4A90-419C-8BBE-450B39251C37}"/>
    <dgm:cxn modelId="{809EAE2B-5ED6-CF48-8355-ABB4DC80B29E}" type="presOf" srcId="{A8782F1B-168D-494A-9C97-104AD506F145}" destId="{96646D5B-A2FD-4F11-B3B9-8302291D78CC}" srcOrd="0" destOrd="2" presId="urn:microsoft.com/office/officeart/2005/8/layout/list1"/>
    <dgm:cxn modelId="{4E334C33-EB6D-1343-ADBF-1BC894F5F260}" type="presOf" srcId="{A11EF59A-9E01-4A9F-8698-4A4DAE41BF1F}" destId="{F40D93C4-868C-4A8F-83CA-88EEF8789B2B}" srcOrd="1" destOrd="0" presId="urn:microsoft.com/office/officeart/2005/8/layout/list1"/>
    <dgm:cxn modelId="{13A60038-3518-456F-B959-826D11154078}" srcId="{53880810-5745-4EF7-86CC-1829A30ACF6C}" destId="{0ABB84E4-255F-49D1-BFCD-832E776C9626}" srcOrd="0" destOrd="0" parTransId="{C158EC46-D5E5-481A-87F2-007ED98C9538}" sibTransId="{3D8B5915-D225-44C0-8FB9-0388693CFE39}"/>
    <dgm:cxn modelId="{14128A48-333F-402B-90F3-EE83D67FA991}" srcId="{EED9260C-B435-4846-9469-701818B4C63A}" destId="{2049AD36-B2A4-4D9A-9AAB-B2836A4685D0}" srcOrd="2" destOrd="0" parTransId="{74E735B5-1D96-4FC2-85F9-38B29294FBE2}" sibTransId="{686CFFA2-A90B-40D5-80D1-C0883CF89E7D}"/>
    <dgm:cxn modelId="{318C3A6D-93CB-3648-AA38-5AD34E887C0A}" type="presOf" srcId="{8A56F4C7-0186-46D6-99EB-5F8C76CEFDE1}" destId="{52320775-2412-4842-BC57-CD493A6E6FC4}" srcOrd="1" destOrd="0" presId="urn:microsoft.com/office/officeart/2005/8/layout/list1"/>
    <dgm:cxn modelId="{3A51D070-4333-4F45-BBB5-887EE2FBD437}" type="presOf" srcId="{69B9BDBC-186A-4634-8DE1-5D70566A4F0F}" destId="{2F0DFC5E-6830-484C-ACA2-6686CBF06DD3}" srcOrd="0" destOrd="0" presId="urn:microsoft.com/office/officeart/2005/8/layout/list1"/>
    <dgm:cxn modelId="{B5FB6053-A140-AB48-872F-A97DC5B70803}" type="presOf" srcId="{13140BA1-FB71-4F6E-A050-B2CE3373E639}" destId="{2F0DFC5E-6830-484C-ACA2-6686CBF06DD3}" srcOrd="0" destOrd="1" presId="urn:microsoft.com/office/officeart/2005/8/layout/list1"/>
    <dgm:cxn modelId="{74ADA673-B72B-3F45-AD31-809ABD3C4EDB}" type="presOf" srcId="{8A56F4C7-0186-46D6-99EB-5F8C76CEFDE1}" destId="{D6770981-7FF0-48FA-AD43-DE2A27513150}" srcOrd="0" destOrd="0" presId="urn:microsoft.com/office/officeart/2005/8/layout/list1"/>
    <dgm:cxn modelId="{20ABBF7A-598F-2B48-9D07-8A311559550E}" type="presOf" srcId="{6A204958-80C8-43B9-A856-4DEC53341306}" destId="{110CAF20-45C4-45C2-8D81-9886D2C48F37}" srcOrd="0" destOrd="0" presId="urn:microsoft.com/office/officeart/2005/8/layout/list1"/>
    <dgm:cxn modelId="{E3BF2E7E-0B7B-4254-A359-C4EF981B3A63}" srcId="{53880810-5745-4EF7-86CC-1829A30ACF6C}" destId="{A8782F1B-168D-494A-9C97-104AD506F145}" srcOrd="2" destOrd="0" parTransId="{D53E15CD-1452-45FB-BBD6-CCD7F8DDFD0C}" sibTransId="{D16E303B-2D49-4662-B719-A2EDC04A7EEB}"/>
    <dgm:cxn modelId="{17635581-9529-48BC-821C-687344E06D21}" srcId="{EED9260C-B435-4846-9469-701818B4C63A}" destId="{A11EF59A-9E01-4A9F-8698-4A4DAE41BF1F}" srcOrd="1" destOrd="0" parTransId="{F1342E57-A46F-4041-8921-E5187E58F2C8}" sibTransId="{F9C7352E-3CD3-440C-9DAD-BDCD80A4CE09}"/>
    <dgm:cxn modelId="{B0E27487-2569-47F8-A90D-91E7F9BF74E0}" srcId="{A11EF59A-9E01-4A9F-8698-4A4DAE41BF1F}" destId="{6A4A9993-415A-4F55-B51D-32AFE413A7E6}" srcOrd="1" destOrd="0" parTransId="{08CA16DB-A01C-4037-86E8-AFF9AD1942BF}" sibTransId="{98210635-41D0-43F1-BA47-1563220D1480}"/>
    <dgm:cxn modelId="{EE8183A5-985C-4844-BE3B-86DD44A535C4}" type="presOf" srcId="{A11EF59A-9E01-4A9F-8698-4A4DAE41BF1F}" destId="{6E4F3DE6-EB8F-4E98-AE8F-41DAA53C8389}" srcOrd="0" destOrd="0" presId="urn:microsoft.com/office/officeart/2005/8/layout/list1"/>
    <dgm:cxn modelId="{FE09DCA5-4093-7E48-A32B-5E1F8D2BD8C7}" srcId="{53880810-5745-4EF7-86CC-1829A30ACF6C}" destId="{CB75417C-5327-41BF-8EAE-ACC82605041C}" srcOrd="1" destOrd="0" parTransId="{7811F04D-7D2E-4F4D-9B78-3DFB7C217F85}" sibTransId="{360643EC-3FDB-451A-96E2-5A5E311BD46F}"/>
    <dgm:cxn modelId="{EC5E65A8-9121-784A-A169-C5723857FEC9}" type="presOf" srcId="{53880810-5745-4EF7-86CC-1829A30ACF6C}" destId="{E01EB371-3EA6-4F42-9A1A-9C9D5C8CA204}" srcOrd="1" destOrd="0" presId="urn:microsoft.com/office/officeart/2005/8/layout/list1"/>
    <dgm:cxn modelId="{6CBBFFCF-358B-CD42-B7A6-FF8E4ED7F571}" type="presOf" srcId="{53880810-5745-4EF7-86CC-1829A30ACF6C}" destId="{E25A6157-5F67-40A2-8BAB-2A8C8326B2EC}" srcOrd="0" destOrd="0" presId="urn:microsoft.com/office/officeart/2005/8/layout/list1"/>
    <dgm:cxn modelId="{7EDA64D7-1228-5142-972E-0214EEB81068}" srcId="{2049AD36-B2A4-4D9A-9AAB-B2836A4685D0}" destId="{D0ED4D7C-2256-AC4A-B983-246F043A8A4E}" srcOrd="2" destOrd="0" parTransId="{111F133F-A766-5647-97CF-9596F77CA1D8}" sibTransId="{C006938E-7E58-874E-BCB6-31D98A6CBBE9}"/>
    <dgm:cxn modelId="{FF5715DE-AD9A-4084-AD19-8596CC3B234B}" srcId="{A11EF59A-9E01-4A9F-8698-4A4DAE41BF1F}" destId="{6A204958-80C8-43B9-A856-4DEC53341306}" srcOrd="0" destOrd="0" parTransId="{7BD57516-E016-400E-881B-A341FF3B073E}" sibTransId="{711F714F-19F4-4D95-8935-754DA49B08D4}"/>
    <dgm:cxn modelId="{6382C6E2-7021-4048-92AF-34036CD16245}" type="presOf" srcId="{E7318BD2-4ECF-448B-B235-A822A099C6CC}" destId="{E5B7A7FC-C307-4B3F-981E-FD9199CDECCD}" srcOrd="0" destOrd="0" presId="urn:microsoft.com/office/officeart/2005/8/layout/list1"/>
    <dgm:cxn modelId="{139903E6-FE9F-436D-A63F-655513BC95BC}" srcId="{2049AD36-B2A4-4D9A-9AAB-B2836A4685D0}" destId="{69B9BDBC-186A-4634-8DE1-5D70566A4F0F}" srcOrd="0" destOrd="0" parTransId="{7A203F4A-FBD6-480B-9E75-7A9A74D4C179}" sibTransId="{0E39DA5A-B802-438B-B940-71880D6F2D5F}"/>
    <dgm:cxn modelId="{4A8D33E6-9A3E-2F4C-9135-ED2401DE4126}" type="presOf" srcId="{2049AD36-B2A4-4D9A-9AAB-B2836A4685D0}" destId="{B0AF5F0B-F2D1-4729-AC3D-1DF5437D32CA}" srcOrd="1" destOrd="0" presId="urn:microsoft.com/office/officeart/2005/8/layout/list1"/>
    <dgm:cxn modelId="{385C78E8-ACFE-4BB8-9E07-15847B65FC3F}" type="presOf" srcId="{EED9260C-B435-4846-9469-701818B4C63A}" destId="{E0F13996-C6B6-43EB-B7E4-9F1731594E0D}" srcOrd="0" destOrd="0" presId="urn:microsoft.com/office/officeart/2005/8/layout/list1"/>
    <dgm:cxn modelId="{C58C14F0-03D7-4DCD-A402-937E4AEE3535}" srcId="{EED9260C-B435-4846-9469-701818B4C63A}" destId="{8A56F4C7-0186-46D6-99EB-5F8C76CEFDE1}" srcOrd="3" destOrd="0" parTransId="{42FBFFB1-D61F-4A20-9ACC-FB297B8F29F1}" sibTransId="{760E7DEF-E446-4925-BFCD-34FFFDFBDA09}"/>
    <dgm:cxn modelId="{459027F6-4899-8445-9CF0-DD9F7749AD6F}" type="presOf" srcId="{CB75417C-5327-41BF-8EAE-ACC82605041C}" destId="{96646D5B-A2FD-4F11-B3B9-8302291D78CC}" srcOrd="0" destOrd="1" presId="urn:microsoft.com/office/officeart/2005/8/layout/list1"/>
    <dgm:cxn modelId="{985F3BB0-417C-BC40-9B15-A15B7F768117}" type="presParOf" srcId="{E0F13996-C6B6-43EB-B7E4-9F1731594E0D}" destId="{4AAFD221-63E9-4AF6-BA4C-EA3852C91396}" srcOrd="0" destOrd="0" presId="urn:microsoft.com/office/officeart/2005/8/layout/list1"/>
    <dgm:cxn modelId="{7A4CF459-0C22-784B-9992-F22BCB361469}" type="presParOf" srcId="{4AAFD221-63E9-4AF6-BA4C-EA3852C91396}" destId="{E25A6157-5F67-40A2-8BAB-2A8C8326B2EC}" srcOrd="0" destOrd="0" presId="urn:microsoft.com/office/officeart/2005/8/layout/list1"/>
    <dgm:cxn modelId="{D7D4880F-EEFC-9E44-8299-8218CE957F8D}" type="presParOf" srcId="{4AAFD221-63E9-4AF6-BA4C-EA3852C91396}" destId="{E01EB371-3EA6-4F42-9A1A-9C9D5C8CA204}" srcOrd="1" destOrd="0" presId="urn:microsoft.com/office/officeart/2005/8/layout/list1"/>
    <dgm:cxn modelId="{CAF28099-0A95-394B-A25E-39A87710302C}" type="presParOf" srcId="{E0F13996-C6B6-43EB-B7E4-9F1731594E0D}" destId="{A2C3B3B9-B666-4436-9FFC-D577CC475C0F}" srcOrd="1" destOrd="0" presId="urn:microsoft.com/office/officeart/2005/8/layout/list1"/>
    <dgm:cxn modelId="{1434EE28-9EC2-B14B-AA6E-3B9255C64B69}" type="presParOf" srcId="{E0F13996-C6B6-43EB-B7E4-9F1731594E0D}" destId="{96646D5B-A2FD-4F11-B3B9-8302291D78CC}" srcOrd="2" destOrd="0" presId="urn:microsoft.com/office/officeart/2005/8/layout/list1"/>
    <dgm:cxn modelId="{A761A954-1D21-A245-86F7-9BEF5CD68217}" type="presParOf" srcId="{E0F13996-C6B6-43EB-B7E4-9F1731594E0D}" destId="{2142F9CA-A7AE-4F81-8DBE-E75FFF397C52}" srcOrd="3" destOrd="0" presId="urn:microsoft.com/office/officeart/2005/8/layout/list1"/>
    <dgm:cxn modelId="{314E7E2C-E646-FB4B-B5C7-064A1B9D1A85}" type="presParOf" srcId="{E0F13996-C6B6-43EB-B7E4-9F1731594E0D}" destId="{80617204-6858-48F3-BCFF-AB58C028218A}" srcOrd="4" destOrd="0" presId="urn:microsoft.com/office/officeart/2005/8/layout/list1"/>
    <dgm:cxn modelId="{32C35292-9A8A-7D4A-8A37-A9BAC18837A6}" type="presParOf" srcId="{80617204-6858-48F3-BCFF-AB58C028218A}" destId="{6E4F3DE6-EB8F-4E98-AE8F-41DAA53C8389}" srcOrd="0" destOrd="0" presId="urn:microsoft.com/office/officeart/2005/8/layout/list1"/>
    <dgm:cxn modelId="{6A61E9F1-5E0D-7C42-85A4-6058C1521AC4}" type="presParOf" srcId="{80617204-6858-48F3-BCFF-AB58C028218A}" destId="{F40D93C4-868C-4A8F-83CA-88EEF8789B2B}" srcOrd="1" destOrd="0" presId="urn:microsoft.com/office/officeart/2005/8/layout/list1"/>
    <dgm:cxn modelId="{722EF72C-5BC8-464E-801A-2C6885858222}" type="presParOf" srcId="{E0F13996-C6B6-43EB-B7E4-9F1731594E0D}" destId="{C295504E-DCC0-43D2-BEDE-1E18ECAFF548}" srcOrd="5" destOrd="0" presId="urn:microsoft.com/office/officeart/2005/8/layout/list1"/>
    <dgm:cxn modelId="{B8B7D568-8BC3-F348-821E-46A5C2B8A0D0}" type="presParOf" srcId="{E0F13996-C6B6-43EB-B7E4-9F1731594E0D}" destId="{110CAF20-45C4-45C2-8D81-9886D2C48F37}" srcOrd="6" destOrd="0" presId="urn:microsoft.com/office/officeart/2005/8/layout/list1"/>
    <dgm:cxn modelId="{368578FE-7371-0249-B076-4BFD57D61584}" type="presParOf" srcId="{E0F13996-C6B6-43EB-B7E4-9F1731594E0D}" destId="{26F153D8-A3CA-4758-A95D-4E4DE4B4DC90}" srcOrd="7" destOrd="0" presId="urn:microsoft.com/office/officeart/2005/8/layout/list1"/>
    <dgm:cxn modelId="{B9F500DA-3C18-3240-A14B-48608157C8C7}" type="presParOf" srcId="{E0F13996-C6B6-43EB-B7E4-9F1731594E0D}" destId="{46442363-414E-4CD5-B869-68A6CE8FAD0B}" srcOrd="8" destOrd="0" presId="urn:microsoft.com/office/officeart/2005/8/layout/list1"/>
    <dgm:cxn modelId="{81404D8A-D04B-DD4C-AA41-788B4194F062}" type="presParOf" srcId="{46442363-414E-4CD5-B869-68A6CE8FAD0B}" destId="{55559D78-F4F2-4D9B-AC6B-EAE240DB6A88}" srcOrd="0" destOrd="0" presId="urn:microsoft.com/office/officeart/2005/8/layout/list1"/>
    <dgm:cxn modelId="{FE43C38D-5CA9-334F-BC6D-788DE740360B}" type="presParOf" srcId="{46442363-414E-4CD5-B869-68A6CE8FAD0B}" destId="{B0AF5F0B-F2D1-4729-AC3D-1DF5437D32CA}" srcOrd="1" destOrd="0" presId="urn:microsoft.com/office/officeart/2005/8/layout/list1"/>
    <dgm:cxn modelId="{6124DB73-EC76-3D4C-814E-04B732E1A242}" type="presParOf" srcId="{E0F13996-C6B6-43EB-B7E4-9F1731594E0D}" destId="{A220E8C4-E75C-44F1-A99D-9BB784EB8A9F}" srcOrd="9" destOrd="0" presId="urn:microsoft.com/office/officeart/2005/8/layout/list1"/>
    <dgm:cxn modelId="{63AB4DA3-C83B-D04A-8AA6-3BF239550D3D}" type="presParOf" srcId="{E0F13996-C6B6-43EB-B7E4-9F1731594E0D}" destId="{2F0DFC5E-6830-484C-ACA2-6686CBF06DD3}" srcOrd="10" destOrd="0" presId="urn:microsoft.com/office/officeart/2005/8/layout/list1"/>
    <dgm:cxn modelId="{4A7E1727-3210-6149-93C2-4838CB05D356}" type="presParOf" srcId="{E0F13996-C6B6-43EB-B7E4-9F1731594E0D}" destId="{7C094D66-A939-4154-A21B-DA82DF196585}" srcOrd="11" destOrd="0" presId="urn:microsoft.com/office/officeart/2005/8/layout/list1"/>
    <dgm:cxn modelId="{41D48062-1385-3941-83F6-FEB85A515E54}" type="presParOf" srcId="{E0F13996-C6B6-43EB-B7E4-9F1731594E0D}" destId="{AE86D54C-73A9-4CEE-91E0-EB3234920208}" srcOrd="12" destOrd="0" presId="urn:microsoft.com/office/officeart/2005/8/layout/list1"/>
    <dgm:cxn modelId="{93E310F4-D645-4448-BB3D-84249FE54C3E}" type="presParOf" srcId="{AE86D54C-73A9-4CEE-91E0-EB3234920208}" destId="{D6770981-7FF0-48FA-AD43-DE2A27513150}" srcOrd="0" destOrd="0" presId="urn:microsoft.com/office/officeart/2005/8/layout/list1"/>
    <dgm:cxn modelId="{3C4A61ED-9E53-2845-BADB-72B3943DCD8A}" type="presParOf" srcId="{AE86D54C-73A9-4CEE-91E0-EB3234920208}" destId="{52320775-2412-4842-BC57-CD493A6E6FC4}" srcOrd="1" destOrd="0" presId="urn:microsoft.com/office/officeart/2005/8/layout/list1"/>
    <dgm:cxn modelId="{268BBAAE-9CE5-8247-A95A-B79C42FF54CE}" type="presParOf" srcId="{E0F13996-C6B6-43EB-B7E4-9F1731594E0D}" destId="{1B7A6465-8DC5-4D32-95E7-E24D1FCD3ADE}" srcOrd="13" destOrd="0" presId="urn:microsoft.com/office/officeart/2005/8/layout/list1"/>
    <dgm:cxn modelId="{1A63027C-2FB3-C84F-9160-903535FD351D}" type="presParOf" srcId="{E0F13996-C6B6-43EB-B7E4-9F1731594E0D}" destId="{E5B7A7FC-C307-4B3F-981E-FD9199CDECC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46D5B-A2FD-4F11-B3B9-8302291D78CC}">
      <dsp:nvSpPr>
        <dsp:cNvPr id="0" name=""/>
        <dsp:cNvSpPr/>
      </dsp:nvSpPr>
      <dsp:spPr>
        <a:xfrm>
          <a:off x="0" y="120609"/>
          <a:ext cx="11176000" cy="1461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7382" tIns="166624" rIns="867382" bIns="99568" numCol="1" spcCol="1270" anchor="t" anchorCtr="0">
          <a:noAutofit/>
        </a:bodyPr>
        <a:lstStyle/>
        <a:p>
          <a:pPr marL="114300" lvl="1" indent="-114300" algn="l" defTabSz="600075">
            <a:lnSpc>
              <a:spcPct val="90000"/>
            </a:lnSpc>
            <a:spcBef>
              <a:spcPct val="0"/>
            </a:spcBef>
            <a:spcAft>
              <a:spcPct val="15000"/>
            </a:spcAft>
            <a:buChar char="•"/>
          </a:pPr>
          <a:r>
            <a:rPr lang="en-US" sz="1350" kern="1200"/>
            <a:t>Schools should meet family demand for student seats (thoughtfully designed use of CARE or In-Person Learning) up to the capacity of the school</a:t>
          </a:r>
        </a:p>
        <a:p>
          <a:pPr marL="114300" lvl="1" indent="-114300" algn="l" defTabSz="600075" rtl="0">
            <a:lnSpc>
              <a:spcPct val="90000"/>
            </a:lnSpc>
            <a:spcBef>
              <a:spcPct val="0"/>
            </a:spcBef>
            <a:spcAft>
              <a:spcPct val="15000"/>
            </a:spcAft>
            <a:buChar char="•"/>
          </a:pPr>
          <a:r>
            <a:rPr lang="en-US" sz="1350" kern="1200"/>
            <a:t>Within the offered grade levels and classes at a school, students who have already been offered a seat will be offered a seat first; new seat offers will be provided in order of the existing selection methodology (may include offering from the current waitlist and/or </a:t>
          </a:r>
          <a:r>
            <a:rPr lang="en-US" sz="1350" kern="1200">
              <a:latin typeface="Calibri"/>
            </a:rPr>
            <a:t>discretion within the principal appeals process</a:t>
          </a:r>
          <a:r>
            <a:rPr lang="en-US" sz="1350" kern="1200"/>
            <a:t>)</a:t>
          </a:r>
        </a:p>
        <a:p>
          <a:pPr marL="114300" lvl="1" indent="-114300" algn="l" defTabSz="600075">
            <a:lnSpc>
              <a:spcPct val="90000"/>
            </a:lnSpc>
            <a:spcBef>
              <a:spcPct val="0"/>
            </a:spcBef>
            <a:spcAft>
              <a:spcPct val="15000"/>
            </a:spcAft>
            <a:buChar char="•"/>
          </a:pPr>
          <a:r>
            <a:rPr lang="en-US" sz="1350" kern="1200"/>
            <a:t>Students will continue to follow the DCPS curriculum and continue to receive instruction in all content areas</a:t>
          </a:r>
        </a:p>
      </dsp:txBody>
      <dsp:txXfrm>
        <a:off x="0" y="120609"/>
        <a:ext cx="11176000" cy="1461600"/>
      </dsp:txXfrm>
    </dsp:sp>
    <dsp:sp modelId="{E01EB371-3EA6-4F42-9A1A-9C9D5C8CA204}">
      <dsp:nvSpPr>
        <dsp:cNvPr id="0" name=""/>
        <dsp:cNvSpPr/>
      </dsp:nvSpPr>
      <dsp:spPr>
        <a:xfrm>
          <a:off x="558800" y="2529"/>
          <a:ext cx="7823200" cy="236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698" tIns="0" rIns="295698" bIns="0" numCol="1" spcCol="1270" anchor="ctr" anchorCtr="0">
          <a:noAutofit/>
        </a:bodyPr>
        <a:lstStyle/>
        <a:p>
          <a:pPr marL="0" lvl="0" indent="0" algn="l" defTabSz="600075">
            <a:lnSpc>
              <a:spcPct val="90000"/>
            </a:lnSpc>
            <a:spcBef>
              <a:spcPct val="0"/>
            </a:spcBef>
            <a:spcAft>
              <a:spcPct val="35000"/>
            </a:spcAft>
            <a:buNone/>
          </a:pPr>
          <a:r>
            <a:rPr lang="en-US" sz="1350" kern="1200"/>
            <a:t>Students</a:t>
          </a:r>
        </a:p>
      </dsp:txBody>
      <dsp:txXfrm>
        <a:off x="570328" y="14057"/>
        <a:ext cx="7800144" cy="213104"/>
      </dsp:txXfrm>
    </dsp:sp>
    <dsp:sp modelId="{110CAF20-45C4-45C2-8D81-9886D2C48F37}">
      <dsp:nvSpPr>
        <dsp:cNvPr id="0" name=""/>
        <dsp:cNvSpPr/>
      </dsp:nvSpPr>
      <dsp:spPr>
        <a:xfrm>
          <a:off x="0" y="1743489"/>
          <a:ext cx="11176000" cy="680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7382" tIns="166624" rIns="867382" bIns="99568" numCol="1" spcCol="1270" anchor="t" anchorCtr="0">
          <a:noAutofit/>
        </a:bodyPr>
        <a:lstStyle/>
        <a:p>
          <a:pPr marL="114300" lvl="1" indent="-114300" algn="l" defTabSz="600075" rtl="0">
            <a:lnSpc>
              <a:spcPct val="90000"/>
            </a:lnSpc>
            <a:spcBef>
              <a:spcPct val="0"/>
            </a:spcBef>
            <a:spcAft>
              <a:spcPct val="15000"/>
            </a:spcAft>
            <a:buChar char="•"/>
          </a:pPr>
          <a:r>
            <a:rPr lang="en-US" sz="1350" kern="1200"/>
            <a:t>Teachers will work directly with students in-person, including self-contained (In-Person Learning Classes) </a:t>
          </a:r>
        </a:p>
        <a:p>
          <a:pPr marL="114300" lvl="1" indent="-114300" algn="l" defTabSz="600075" rtl="0">
            <a:lnSpc>
              <a:spcPct val="90000"/>
            </a:lnSpc>
            <a:spcBef>
              <a:spcPct val="0"/>
            </a:spcBef>
            <a:spcAft>
              <a:spcPct val="15000"/>
            </a:spcAft>
            <a:buChar char="•"/>
          </a:pPr>
          <a:r>
            <a:rPr lang="en-US" sz="1350" kern="1200"/>
            <a:t>Staff members will be able to work with groups of students learning virtually at school (CARE Classes) </a:t>
          </a:r>
        </a:p>
      </dsp:txBody>
      <dsp:txXfrm>
        <a:off x="0" y="1743489"/>
        <a:ext cx="11176000" cy="680400"/>
      </dsp:txXfrm>
    </dsp:sp>
    <dsp:sp modelId="{F40D93C4-868C-4A8F-83CA-88EEF8789B2B}">
      <dsp:nvSpPr>
        <dsp:cNvPr id="0" name=""/>
        <dsp:cNvSpPr/>
      </dsp:nvSpPr>
      <dsp:spPr>
        <a:xfrm>
          <a:off x="558800" y="1625409"/>
          <a:ext cx="7823200" cy="236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698" tIns="0" rIns="295698" bIns="0" numCol="1" spcCol="1270" anchor="ctr" anchorCtr="0">
          <a:noAutofit/>
        </a:bodyPr>
        <a:lstStyle/>
        <a:p>
          <a:pPr marL="0" lvl="0" indent="0" algn="l" defTabSz="600075">
            <a:lnSpc>
              <a:spcPct val="90000"/>
            </a:lnSpc>
            <a:spcBef>
              <a:spcPct val="0"/>
            </a:spcBef>
            <a:spcAft>
              <a:spcPct val="35000"/>
            </a:spcAft>
            <a:buNone/>
          </a:pPr>
          <a:r>
            <a:rPr lang="en-US" sz="1350" kern="1200"/>
            <a:t>Talent</a:t>
          </a:r>
        </a:p>
      </dsp:txBody>
      <dsp:txXfrm>
        <a:off x="570328" y="1636937"/>
        <a:ext cx="7800144" cy="213104"/>
      </dsp:txXfrm>
    </dsp:sp>
    <dsp:sp modelId="{2F0DFC5E-6830-484C-ACA2-6686CBF06DD3}">
      <dsp:nvSpPr>
        <dsp:cNvPr id="0" name=""/>
        <dsp:cNvSpPr/>
      </dsp:nvSpPr>
      <dsp:spPr>
        <a:xfrm>
          <a:off x="0" y="2585169"/>
          <a:ext cx="11176000" cy="1461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7382" tIns="166624" rIns="867382" bIns="99568" numCol="1" spcCol="1270" anchor="t" anchorCtr="0">
          <a:noAutofit/>
        </a:bodyPr>
        <a:lstStyle/>
        <a:p>
          <a:pPr marL="114300" lvl="1" indent="-114300" algn="l" defTabSz="600075" rtl="0">
            <a:lnSpc>
              <a:spcPct val="90000"/>
            </a:lnSpc>
            <a:spcBef>
              <a:spcPct val="0"/>
            </a:spcBef>
            <a:spcAft>
              <a:spcPct val="15000"/>
            </a:spcAft>
            <a:buChar char="•"/>
          </a:pPr>
          <a:r>
            <a:rPr lang="en-US" sz="1350" kern="1200"/>
            <a:t>All students should be engaged in learning with teachers on all instructional days – whether in school or at home.</a:t>
          </a:r>
        </a:p>
        <a:p>
          <a:pPr marL="114300" lvl="1" indent="-114300" algn="l" defTabSz="600075">
            <a:lnSpc>
              <a:spcPct val="90000"/>
            </a:lnSpc>
            <a:spcBef>
              <a:spcPct val="0"/>
            </a:spcBef>
            <a:spcAft>
              <a:spcPct val="15000"/>
            </a:spcAft>
            <a:buChar char="•"/>
          </a:pPr>
          <a:r>
            <a:rPr lang="en-US" sz="1350" kern="1200"/>
            <a:t>IPL students should be in the building with DCPS teachers at least 4 days but no more than 4.5 days per week, in one or two groups (students attend 4 days per week Monday, Tuesday, Thursday, Friday; OR students attend 4.5 days per week, Monday, Tuesday, ½ day Wednesday, Thursday, Friday; OR an A group attends Monday/Tuesday and B group attends Thursday/Friday with Wednesday reserved for deep cleaning between groups).</a:t>
          </a:r>
        </a:p>
        <a:p>
          <a:pPr marL="114300" lvl="1" indent="-114300" algn="l" defTabSz="600075">
            <a:lnSpc>
              <a:spcPct val="90000"/>
            </a:lnSpc>
            <a:spcBef>
              <a:spcPct val="0"/>
            </a:spcBef>
            <a:spcAft>
              <a:spcPct val="15000"/>
            </a:spcAft>
            <a:buChar char="•"/>
          </a:pPr>
          <a:r>
            <a:rPr lang="en-US" sz="1350" kern="1200"/>
            <a:t>CARE students continue with 4.5 day per week schedule.</a:t>
          </a:r>
        </a:p>
      </dsp:txBody>
      <dsp:txXfrm>
        <a:off x="0" y="2585169"/>
        <a:ext cx="11176000" cy="1461600"/>
      </dsp:txXfrm>
    </dsp:sp>
    <dsp:sp modelId="{B0AF5F0B-F2D1-4729-AC3D-1DF5437D32CA}">
      <dsp:nvSpPr>
        <dsp:cNvPr id="0" name=""/>
        <dsp:cNvSpPr/>
      </dsp:nvSpPr>
      <dsp:spPr>
        <a:xfrm>
          <a:off x="558800" y="2467089"/>
          <a:ext cx="7823200" cy="236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698" tIns="0" rIns="295698" bIns="0" numCol="1" spcCol="1270" anchor="ctr" anchorCtr="0">
          <a:noAutofit/>
        </a:bodyPr>
        <a:lstStyle/>
        <a:p>
          <a:pPr marL="0" lvl="0" indent="0" algn="l" defTabSz="600075">
            <a:lnSpc>
              <a:spcPct val="90000"/>
            </a:lnSpc>
            <a:spcBef>
              <a:spcPct val="0"/>
            </a:spcBef>
            <a:spcAft>
              <a:spcPct val="35000"/>
            </a:spcAft>
            <a:buNone/>
          </a:pPr>
          <a:r>
            <a:rPr lang="en-US" sz="1350" kern="1200"/>
            <a:t>Schedule</a:t>
          </a:r>
        </a:p>
      </dsp:txBody>
      <dsp:txXfrm>
        <a:off x="570328" y="2478617"/>
        <a:ext cx="7800144" cy="213104"/>
      </dsp:txXfrm>
    </dsp:sp>
    <dsp:sp modelId="{E5B7A7FC-C307-4B3F-981E-FD9199CDECCD}">
      <dsp:nvSpPr>
        <dsp:cNvPr id="0" name=""/>
        <dsp:cNvSpPr/>
      </dsp:nvSpPr>
      <dsp:spPr>
        <a:xfrm>
          <a:off x="0" y="4208049"/>
          <a:ext cx="11176000" cy="655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7382" tIns="166624" rIns="867382" bIns="99568" numCol="1" spcCol="1270" anchor="t" anchorCtr="0">
          <a:noAutofit/>
        </a:bodyPr>
        <a:lstStyle/>
        <a:p>
          <a:pPr marL="114300" lvl="1" indent="-114300" algn="l" defTabSz="600075" rtl="0">
            <a:lnSpc>
              <a:spcPct val="90000"/>
            </a:lnSpc>
            <a:spcBef>
              <a:spcPct val="0"/>
            </a:spcBef>
            <a:spcAft>
              <a:spcPct val="15000"/>
            </a:spcAft>
            <a:buChar char="•"/>
          </a:pPr>
          <a:r>
            <a:rPr lang="en-US" sz="1350" kern="1200"/>
            <a:t>All DCPS health and safety protocols outlined must be adhered to (for example, cohorts of students remain together, classroom caps, etc.) </a:t>
          </a:r>
        </a:p>
      </dsp:txBody>
      <dsp:txXfrm>
        <a:off x="0" y="4208049"/>
        <a:ext cx="11176000" cy="655200"/>
      </dsp:txXfrm>
    </dsp:sp>
    <dsp:sp modelId="{52320775-2412-4842-BC57-CD493A6E6FC4}">
      <dsp:nvSpPr>
        <dsp:cNvPr id="0" name=""/>
        <dsp:cNvSpPr/>
      </dsp:nvSpPr>
      <dsp:spPr>
        <a:xfrm>
          <a:off x="558800" y="4089969"/>
          <a:ext cx="7823200" cy="236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698" tIns="0" rIns="295698" bIns="0" numCol="1" spcCol="1270" anchor="ctr" anchorCtr="0">
          <a:noAutofit/>
        </a:bodyPr>
        <a:lstStyle/>
        <a:p>
          <a:pPr marL="0" lvl="0" indent="0" algn="l" defTabSz="600075">
            <a:lnSpc>
              <a:spcPct val="90000"/>
            </a:lnSpc>
            <a:spcBef>
              <a:spcPct val="0"/>
            </a:spcBef>
            <a:spcAft>
              <a:spcPct val="35000"/>
            </a:spcAft>
            <a:buNone/>
          </a:pPr>
          <a:r>
            <a:rPr lang="en-US" sz="1350" kern="1200"/>
            <a:t>Safety and Operations</a:t>
          </a:r>
        </a:p>
      </dsp:txBody>
      <dsp:txXfrm>
        <a:off x="570328" y="4101497"/>
        <a:ext cx="7800144"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DDB16-71F5-4225-910F-F214ED428F79}"/>
              </a:ext>
            </a:extLst>
          </p:cNvPr>
          <p:cNvSpPr>
            <a:spLocks noGrp="1"/>
          </p:cNvSpPr>
          <p:nvPr>
            <p:ph type="hdr" sz="quarter"/>
          </p:nvPr>
        </p:nvSpPr>
        <p:spPr>
          <a:xfrm>
            <a:off x="1" y="0"/>
            <a:ext cx="4252976" cy="371856"/>
          </a:xfrm>
          <a:prstGeom prst="rect">
            <a:avLst/>
          </a:prstGeom>
        </p:spPr>
        <p:txBody>
          <a:bodyPr vert="horz" wrap="square" lIns="98497" tIns="49249" rIns="98497" bIns="49249" numCol="1" anchor="t" anchorCtr="0" compatLnSpc="1">
            <a:prstTxWarp prst="textNoShape">
              <a:avLst/>
            </a:prstTxWarp>
          </a:bodyPr>
          <a:lstStyle>
            <a:lvl1pPr eaLnBrk="1" hangingPunct="1">
              <a:defRPr sz="1300">
                <a:latin typeface="Calibri" pitchFamily="-110" charset="0"/>
                <a:ea typeface="Geneva" pitchFamily="-110" charset="-128"/>
                <a:cs typeface="+mn-cs"/>
              </a:defRPr>
            </a:lvl1pPr>
          </a:lstStyle>
          <a:p>
            <a:pPr>
              <a:defRPr/>
            </a:pPr>
            <a:endParaRPr lang="en-US"/>
          </a:p>
        </p:txBody>
      </p:sp>
      <p:sp>
        <p:nvSpPr>
          <p:cNvPr id="3" name="Date Placeholder 2">
            <a:extLst>
              <a:ext uri="{FF2B5EF4-FFF2-40B4-BE49-F238E27FC236}">
                <a16:creationId xmlns:a16="http://schemas.microsoft.com/office/drawing/2014/main" id="{06A313DA-82F0-4C94-81EE-6F100AB728D2}"/>
              </a:ext>
            </a:extLst>
          </p:cNvPr>
          <p:cNvSpPr>
            <a:spLocks noGrp="1"/>
          </p:cNvSpPr>
          <p:nvPr>
            <p:ph type="dt" sz="quarter" idx="1"/>
          </p:nvPr>
        </p:nvSpPr>
        <p:spPr>
          <a:xfrm>
            <a:off x="5559314" y="0"/>
            <a:ext cx="4252976" cy="371856"/>
          </a:xfrm>
          <a:prstGeom prst="rect">
            <a:avLst/>
          </a:prstGeom>
        </p:spPr>
        <p:txBody>
          <a:bodyPr vert="horz" wrap="square" lIns="98497" tIns="49249" rIns="98497" bIns="49249" numCol="1" anchor="t"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87AF5F7F-8B9C-4826-B4A4-F0121BE360BC}" type="datetime1">
              <a:rPr lang="en-US" altLang="en-US"/>
              <a:pPr>
                <a:defRPr/>
              </a:pPr>
              <a:t>11/24/2020</a:t>
            </a:fld>
            <a:endParaRPr lang="en-US" altLang="en-US"/>
          </a:p>
        </p:txBody>
      </p:sp>
      <p:sp>
        <p:nvSpPr>
          <p:cNvPr id="4" name="Footer Placeholder 3">
            <a:extLst>
              <a:ext uri="{FF2B5EF4-FFF2-40B4-BE49-F238E27FC236}">
                <a16:creationId xmlns:a16="http://schemas.microsoft.com/office/drawing/2014/main" id="{886A9747-846D-4528-A303-FAC6F0FF1277}"/>
              </a:ext>
            </a:extLst>
          </p:cNvPr>
          <p:cNvSpPr>
            <a:spLocks noGrp="1"/>
          </p:cNvSpPr>
          <p:nvPr>
            <p:ph type="ftr" sz="quarter" idx="2"/>
          </p:nvPr>
        </p:nvSpPr>
        <p:spPr>
          <a:xfrm>
            <a:off x="1" y="7063974"/>
            <a:ext cx="4252976" cy="371856"/>
          </a:xfrm>
          <a:prstGeom prst="rect">
            <a:avLst/>
          </a:prstGeom>
        </p:spPr>
        <p:txBody>
          <a:bodyPr vert="horz" wrap="square" lIns="98497" tIns="49249" rIns="98497" bIns="49249" numCol="1" anchor="b" anchorCtr="0" compatLnSpc="1">
            <a:prstTxWarp prst="textNoShape">
              <a:avLst/>
            </a:prstTxWarp>
          </a:bodyPr>
          <a:lstStyle>
            <a:lvl1pPr eaLnBrk="1" hangingPunct="1">
              <a:defRPr sz="1300">
                <a:latin typeface="Calibri" pitchFamily="-110" charset="0"/>
                <a:ea typeface="Geneva" pitchFamily="-110"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D5B753C7-126A-40FD-AE96-BBB0A0797A58}"/>
              </a:ext>
            </a:extLst>
          </p:cNvPr>
          <p:cNvSpPr>
            <a:spLocks noGrp="1"/>
          </p:cNvSpPr>
          <p:nvPr>
            <p:ph type="sldNum" sz="quarter" idx="3"/>
          </p:nvPr>
        </p:nvSpPr>
        <p:spPr>
          <a:xfrm>
            <a:off x="5559314" y="7063974"/>
            <a:ext cx="4252976" cy="371856"/>
          </a:xfrm>
          <a:prstGeom prst="rect">
            <a:avLst/>
          </a:prstGeom>
        </p:spPr>
        <p:txBody>
          <a:bodyPr vert="horz" wrap="square" lIns="98497" tIns="49249" rIns="98497" bIns="49249"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ABFBB0DD-A3B3-42A5-A8C3-762BDD92E72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D83563-819E-43EF-AE5F-DC7024A60C72}"/>
              </a:ext>
            </a:extLst>
          </p:cNvPr>
          <p:cNvSpPr>
            <a:spLocks noGrp="1"/>
          </p:cNvSpPr>
          <p:nvPr>
            <p:ph type="hdr" sz="quarter"/>
          </p:nvPr>
        </p:nvSpPr>
        <p:spPr>
          <a:xfrm>
            <a:off x="1" y="0"/>
            <a:ext cx="4252976" cy="371856"/>
          </a:xfrm>
          <a:prstGeom prst="rect">
            <a:avLst/>
          </a:prstGeom>
        </p:spPr>
        <p:txBody>
          <a:bodyPr vert="horz" wrap="square" lIns="98497" tIns="49249" rIns="98497" bIns="49249" numCol="1" anchor="t" anchorCtr="0" compatLnSpc="1">
            <a:prstTxWarp prst="textNoShape">
              <a:avLst/>
            </a:prstTxWarp>
          </a:bodyPr>
          <a:lstStyle>
            <a:lvl1pPr eaLnBrk="1" hangingPunct="1">
              <a:defRPr sz="1300">
                <a:latin typeface="Calibri" pitchFamily="-110" charset="0"/>
                <a:ea typeface="Geneva" pitchFamily="-110" charset="-128"/>
                <a:cs typeface="+mn-cs"/>
              </a:defRPr>
            </a:lvl1pPr>
          </a:lstStyle>
          <a:p>
            <a:pPr>
              <a:defRPr/>
            </a:pPr>
            <a:endParaRPr lang="en-US"/>
          </a:p>
        </p:txBody>
      </p:sp>
      <p:sp>
        <p:nvSpPr>
          <p:cNvPr id="3" name="Date Placeholder 2">
            <a:extLst>
              <a:ext uri="{FF2B5EF4-FFF2-40B4-BE49-F238E27FC236}">
                <a16:creationId xmlns:a16="http://schemas.microsoft.com/office/drawing/2014/main" id="{A8A80FE9-2C64-49AE-9F7C-B74ADF0E3981}"/>
              </a:ext>
            </a:extLst>
          </p:cNvPr>
          <p:cNvSpPr>
            <a:spLocks noGrp="1"/>
          </p:cNvSpPr>
          <p:nvPr>
            <p:ph type="dt" idx="1"/>
          </p:nvPr>
        </p:nvSpPr>
        <p:spPr>
          <a:xfrm>
            <a:off x="5559314" y="0"/>
            <a:ext cx="4252976" cy="371856"/>
          </a:xfrm>
          <a:prstGeom prst="rect">
            <a:avLst/>
          </a:prstGeom>
        </p:spPr>
        <p:txBody>
          <a:bodyPr vert="horz" wrap="square" lIns="98497" tIns="49249" rIns="98497" bIns="49249" numCol="1" anchor="t"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D1978B16-500C-4414-A4DD-DB456DE7EDCC}" type="datetime1">
              <a:rPr lang="en-US" altLang="en-US"/>
              <a:pPr>
                <a:defRPr/>
              </a:pPr>
              <a:t>11/24/2020</a:t>
            </a:fld>
            <a:endParaRPr lang="en-US" altLang="en-US"/>
          </a:p>
        </p:txBody>
      </p:sp>
      <p:sp>
        <p:nvSpPr>
          <p:cNvPr id="4" name="Slide Image Placeholder 3">
            <a:extLst>
              <a:ext uri="{FF2B5EF4-FFF2-40B4-BE49-F238E27FC236}">
                <a16:creationId xmlns:a16="http://schemas.microsoft.com/office/drawing/2014/main" id="{45B43DD4-62A7-4B5A-AE55-275AA14E606B}"/>
              </a:ext>
            </a:extLst>
          </p:cNvPr>
          <p:cNvSpPr>
            <a:spLocks noGrp="1" noRot="1" noChangeAspect="1"/>
          </p:cNvSpPr>
          <p:nvPr>
            <p:ph type="sldImg" idx="2"/>
          </p:nvPr>
        </p:nvSpPr>
        <p:spPr>
          <a:xfrm>
            <a:off x="2427288" y="557213"/>
            <a:ext cx="4959350" cy="2789237"/>
          </a:xfrm>
          <a:prstGeom prst="rect">
            <a:avLst/>
          </a:prstGeom>
          <a:noFill/>
          <a:ln w="12700">
            <a:solidFill>
              <a:prstClr val="black"/>
            </a:solidFill>
          </a:ln>
        </p:spPr>
        <p:txBody>
          <a:bodyPr vert="horz" wrap="square" lIns="98497" tIns="49249" rIns="98497" bIns="49249"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43EF84DE-8907-479D-856F-1E3B9B159720}"/>
              </a:ext>
            </a:extLst>
          </p:cNvPr>
          <p:cNvSpPr>
            <a:spLocks noGrp="1"/>
          </p:cNvSpPr>
          <p:nvPr>
            <p:ph type="body" sz="quarter" idx="3"/>
          </p:nvPr>
        </p:nvSpPr>
        <p:spPr>
          <a:xfrm>
            <a:off x="981456" y="3532633"/>
            <a:ext cx="7851648" cy="3346704"/>
          </a:xfrm>
          <a:prstGeom prst="rect">
            <a:avLst/>
          </a:prstGeom>
        </p:spPr>
        <p:txBody>
          <a:bodyPr vert="horz" wrap="square" lIns="98497" tIns="49249" rIns="98497" bIns="4924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F434EE8-0FC6-45A7-B75B-7954A2B79E1D}"/>
              </a:ext>
            </a:extLst>
          </p:cNvPr>
          <p:cNvSpPr>
            <a:spLocks noGrp="1"/>
          </p:cNvSpPr>
          <p:nvPr>
            <p:ph type="ftr" sz="quarter" idx="4"/>
          </p:nvPr>
        </p:nvSpPr>
        <p:spPr>
          <a:xfrm>
            <a:off x="1" y="7063974"/>
            <a:ext cx="4252976" cy="371856"/>
          </a:xfrm>
          <a:prstGeom prst="rect">
            <a:avLst/>
          </a:prstGeom>
        </p:spPr>
        <p:txBody>
          <a:bodyPr vert="horz" wrap="square" lIns="98497" tIns="49249" rIns="98497" bIns="49249" numCol="1" anchor="b" anchorCtr="0" compatLnSpc="1">
            <a:prstTxWarp prst="textNoShape">
              <a:avLst/>
            </a:prstTxWarp>
          </a:bodyPr>
          <a:lstStyle>
            <a:lvl1pPr eaLnBrk="1" hangingPunct="1">
              <a:defRPr sz="1300">
                <a:latin typeface="Calibri" pitchFamily="-110" charset="0"/>
                <a:ea typeface="Geneva" pitchFamily="-110"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6B5432B5-AE39-42DC-AAD0-96FC91D4FCBD}"/>
              </a:ext>
            </a:extLst>
          </p:cNvPr>
          <p:cNvSpPr>
            <a:spLocks noGrp="1"/>
          </p:cNvSpPr>
          <p:nvPr>
            <p:ph type="sldNum" sz="quarter" idx="5"/>
          </p:nvPr>
        </p:nvSpPr>
        <p:spPr>
          <a:xfrm>
            <a:off x="5559314" y="7063974"/>
            <a:ext cx="4252976" cy="371856"/>
          </a:xfrm>
          <a:prstGeom prst="rect">
            <a:avLst/>
          </a:prstGeom>
        </p:spPr>
        <p:txBody>
          <a:bodyPr vert="horz" wrap="square" lIns="98497" tIns="49249" rIns="98497" bIns="49249"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A38B29E1-4B1F-4646-BC87-61296BCB92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Geneva"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107" charset="-128"/>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45biv636w8lm1agg3ozqtqg1-wpengine.netdna-ssl.com/wp-content/uploads/2020/10/FINAL-COVID19-Response-Protocol-Visual-Map.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Morning/Afternoon/Evening- and thank you for being here.  I am very excited to kick-off the first of several Reopen Community Corps meetings for XXX School.  </a:t>
            </a:r>
            <a:endParaRPr lang="en-US">
              <a:cs typeface="Calibri"/>
            </a:endParaRPr>
          </a:p>
          <a:p>
            <a:endParaRPr lang="en-US">
              <a:cs typeface="Calibri"/>
            </a:endParaRPr>
          </a:p>
          <a:p>
            <a:r>
              <a:rPr lang="en-US">
                <a:ea typeface="MS PGothic"/>
                <a:cs typeface="Calibri"/>
              </a:rPr>
              <a:t>I appreciate the time you are giving toward this new engagement effort- it's very important work and you represent a critical stakeholder group that plays a very important role in thinking through  how we continue to reopen strong together.  </a:t>
            </a:r>
            <a:endParaRPr lang="en-US">
              <a:cs typeface="Calibri"/>
            </a:endParaRPr>
          </a:p>
          <a:p>
            <a:endParaRPr lang="en-US">
              <a:cs typeface="Calibri"/>
            </a:endParaRPr>
          </a:p>
          <a:p>
            <a:r>
              <a:rPr lang="en-US">
                <a:ea typeface="MS PGothic"/>
                <a:cs typeface="Calibri"/>
              </a:rPr>
              <a:t>The agenda for today is:</a:t>
            </a:r>
          </a:p>
          <a:p>
            <a:pPr marL="171450" indent="-171450">
              <a:spcBef>
                <a:spcPct val="20000"/>
              </a:spcBef>
              <a:buFont typeface="Arial"/>
              <a:buChar char="•"/>
            </a:pPr>
            <a:r>
              <a:rPr lang="en-US" b="1">
                <a:ea typeface="MS PGothic"/>
                <a:cs typeface="Calibri"/>
              </a:rPr>
              <a:t>Welcome and Opener</a:t>
            </a:r>
            <a:endParaRPr lang="en-US">
              <a:ea typeface="MS PGothic"/>
              <a:cs typeface="Calibri"/>
            </a:endParaRPr>
          </a:p>
          <a:p>
            <a:pPr marL="171450" indent="-171450">
              <a:spcBef>
                <a:spcPct val="20000"/>
              </a:spcBef>
              <a:buFont typeface="Arial"/>
              <a:buChar char="•"/>
            </a:pPr>
            <a:r>
              <a:rPr lang="en-US">
                <a:ea typeface="MS PGothic"/>
                <a:cs typeface="Calibri"/>
              </a:rPr>
              <a:t>Framing and Overview – Why we are here today</a:t>
            </a:r>
          </a:p>
          <a:p>
            <a:pPr marL="171450" indent="-171450">
              <a:spcBef>
                <a:spcPct val="20000"/>
              </a:spcBef>
              <a:buFont typeface="Arial"/>
              <a:buChar char="•"/>
            </a:pPr>
            <a:r>
              <a:rPr lang="en-US">
                <a:ea typeface="MS PGothic"/>
                <a:cs typeface="Calibri"/>
              </a:rPr>
              <a:t>Update on DCPS Reopening Planning</a:t>
            </a:r>
          </a:p>
          <a:p>
            <a:pPr marL="171450" indent="-171450">
              <a:spcBef>
                <a:spcPct val="20000"/>
              </a:spcBef>
              <a:buFont typeface="Arial"/>
              <a:buChar char="•"/>
            </a:pPr>
            <a:r>
              <a:rPr lang="en-US">
                <a:ea typeface="MS PGothic"/>
                <a:cs typeface="Calibri"/>
              </a:rPr>
              <a:t>Reopening Community Corps Overview and Goals </a:t>
            </a:r>
          </a:p>
          <a:p>
            <a:pPr marL="171450" indent="-171450">
              <a:spcBef>
                <a:spcPct val="20000"/>
              </a:spcBef>
              <a:buFont typeface="Arial"/>
              <a:buChar char="•"/>
            </a:pPr>
            <a:r>
              <a:rPr lang="en-US">
                <a:ea typeface="MS PGothic"/>
                <a:cs typeface="Calibri"/>
              </a:rPr>
              <a:t>School Specific Needs for In-Person Learning</a:t>
            </a:r>
          </a:p>
          <a:p>
            <a:pPr marL="171450" indent="-171450">
              <a:spcBef>
                <a:spcPct val="20000"/>
              </a:spcBef>
              <a:buFont typeface="Arial"/>
              <a:buChar char="•"/>
            </a:pPr>
            <a:r>
              <a:rPr lang="en-US">
                <a:ea typeface="MS PGothic"/>
                <a:cs typeface="Calibri"/>
              </a:rPr>
              <a:t>Next Steps </a:t>
            </a:r>
          </a:p>
          <a:p>
            <a:pPr marL="171450" indent="-171450">
              <a:spcBef>
                <a:spcPct val="20000"/>
              </a:spcBef>
              <a:buFont typeface="Arial"/>
              <a:buChar char="•"/>
            </a:pPr>
            <a:endParaRPr lang="en-US">
              <a:cs typeface="Calibri"/>
            </a:endParaRPr>
          </a:p>
          <a:p>
            <a:pPr>
              <a:spcBef>
                <a:spcPct val="20000"/>
              </a:spcBef>
            </a:pPr>
            <a:r>
              <a:rPr lang="en-US">
                <a:ea typeface="MS PGothic"/>
                <a:cs typeface="Calibri"/>
              </a:rPr>
              <a:t>It's also important we go over how to  use Teams and the Chat feature and hand-raising feature.  </a:t>
            </a:r>
            <a:endParaRPr lang="en-US">
              <a:cs typeface="Calibri"/>
            </a:endParaRPr>
          </a:p>
          <a:p>
            <a:pPr>
              <a:spcBef>
                <a:spcPct val="20000"/>
              </a:spcBef>
            </a:pPr>
            <a:r>
              <a:rPr lang="en-US">
                <a:ea typeface="MS PGothic"/>
                <a:cs typeface="Calibri"/>
              </a:rPr>
              <a:t>In order to ensure that we are monitoring our air time we should use these functions.  </a:t>
            </a:r>
            <a:endParaRPr lang="en-US">
              <a:cs typeface="Calibri"/>
            </a:endParaRPr>
          </a:p>
          <a:p>
            <a:pPr>
              <a:spcBef>
                <a:spcPct val="20000"/>
              </a:spcBef>
            </a:pPr>
            <a:r>
              <a:rPr lang="en-US">
                <a:ea typeface="MS PGothic"/>
                <a:cs typeface="Calibri"/>
              </a:rPr>
              <a:t>I will share the deck after the meeting as well.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3</a:t>
            </a:fld>
            <a:endParaRPr lang="en-US" altLang="en-US"/>
          </a:p>
        </p:txBody>
      </p:sp>
    </p:spTree>
    <p:extLst>
      <p:ext uri="{BB962C8B-B14F-4D97-AF65-F5344CB8AC3E}">
        <p14:creationId xmlns:p14="http://schemas.microsoft.com/office/powerpoint/2010/main" val="349317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You have likely seen this information before, but it also serves as a reminder of our 10 top commitments to bringing our staff and students back safely.</a:t>
            </a:r>
          </a:p>
          <a:p>
            <a:endParaRPr lang="en-US"/>
          </a:p>
          <a:p>
            <a:r>
              <a:rPr lang="en-US"/>
              <a:t>DCPS has remained consistent with these commitments and represents how we are operationalizing the health guidance that's come from DC Health, OSSE, and the CDC.</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12</a:t>
            </a:fld>
            <a:endParaRPr lang="en-US" altLang="en-US"/>
          </a:p>
        </p:txBody>
      </p:sp>
    </p:spTree>
    <p:extLst>
      <p:ext uri="{BB962C8B-B14F-4D97-AF65-F5344CB8AC3E}">
        <p14:creationId xmlns:p14="http://schemas.microsoft.com/office/powerpoint/2010/main" val="189043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As we ready our schools and ensure our buildings are ready – these are the key components we are focused on: </a:t>
            </a:r>
            <a:endParaRPr lang="en-US">
              <a:cs typeface="Calibri"/>
            </a:endParaRPr>
          </a:p>
          <a:p>
            <a:r>
              <a:rPr lang="en-US">
                <a:ea typeface="MS PGothic"/>
                <a:cs typeface="Calibri"/>
              </a:rPr>
              <a:t>- PPE </a:t>
            </a:r>
            <a:endParaRPr lang="en-US">
              <a:cs typeface="Calibri"/>
            </a:endParaRPr>
          </a:p>
          <a:p>
            <a:r>
              <a:rPr lang="en-US">
                <a:ea typeface="MS PGothic"/>
                <a:cs typeface="Calibri"/>
              </a:rPr>
              <a:t>- Cleaning Supplies and procedures </a:t>
            </a:r>
            <a:endParaRPr lang="en-US">
              <a:cs typeface="Calibri"/>
            </a:endParaRPr>
          </a:p>
          <a:p>
            <a:r>
              <a:rPr lang="en-US">
                <a:ea typeface="MS PGothic"/>
                <a:cs typeface="Calibri"/>
              </a:rPr>
              <a:t>- Socially distanced space</a:t>
            </a:r>
            <a:endParaRPr lang="en-US">
              <a:cs typeface="Calibri"/>
            </a:endParaRPr>
          </a:p>
          <a:p>
            <a:r>
              <a:rPr lang="en-US">
                <a:ea typeface="MS PGothic"/>
                <a:cs typeface="Calibri"/>
              </a:rPr>
              <a:t>- Clear signage</a:t>
            </a:r>
            <a:endParaRPr lang="en-US">
              <a:cs typeface="Calibri"/>
            </a:endParaRPr>
          </a:p>
          <a:p>
            <a:r>
              <a:rPr lang="en-US">
                <a:ea typeface="MS PGothic"/>
                <a:cs typeface="Calibri"/>
              </a:rPr>
              <a:t>-Water access </a:t>
            </a:r>
            <a:endParaRPr lang="en-US">
              <a:cs typeface="Calibri"/>
            </a:endParaRPr>
          </a:p>
          <a:p>
            <a:r>
              <a:rPr lang="en-US">
                <a:ea typeface="MS PGothic"/>
                <a:cs typeface="Calibri"/>
              </a:rPr>
              <a:t>-HVAC Enhancements</a:t>
            </a:r>
            <a:endParaRPr lang="en-US">
              <a:cs typeface="Calibri"/>
            </a:endParaRPr>
          </a:p>
          <a:p>
            <a:r>
              <a:rPr lang="en-US">
                <a:ea typeface="MS PGothic"/>
                <a:cs typeface="Calibri"/>
              </a:rPr>
              <a:t>-Plumbing systems addressed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13</a:t>
            </a:fld>
            <a:endParaRPr lang="en-US" altLang="en-US"/>
          </a:p>
        </p:txBody>
      </p:sp>
    </p:spTree>
    <p:extLst>
      <p:ext uri="{BB962C8B-B14F-4D97-AF65-F5344CB8AC3E}">
        <p14:creationId xmlns:p14="http://schemas.microsoft.com/office/powerpoint/2010/main" val="2302083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S PGothic"/>
                <a:cs typeface="Calibri"/>
              </a:rPr>
              <a:t>These are pictures of our building walkthroughs from the last few weeks. Mixed groups of stakeholders have been involved – teachers, parents, community and school leaders.  </a:t>
            </a:r>
            <a:endParaRPr lang="en-US"/>
          </a:p>
          <a:p>
            <a:endParaRPr lang="en-US"/>
          </a:p>
          <a:p>
            <a:r>
              <a:rPr lang="en-US" b="1" u="sng">
                <a:ea typeface="MS PGothic"/>
                <a:cs typeface="Calibri"/>
              </a:rPr>
              <a:t>INSERT IMAGES OF YOUR SCHOOL SPECIFIC WALKTHROUGHS HERE</a:t>
            </a:r>
            <a:endParaRPr lang="en-US">
              <a:ea typeface="MS PGothic"/>
              <a:cs typeface="Calibri"/>
            </a:endParaRPr>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14</a:t>
            </a:fld>
            <a:endParaRPr lang="en-US" altLang="en-US"/>
          </a:p>
        </p:txBody>
      </p:sp>
    </p:spTree>
    <p:extLst>
      <p:ext uri="{BB962C8B-B14F-4D97-AF65-F5344CB8AC3E}">
        <p14:creationId xmlns:p14="http://schemas.microsoft.com/office/powerpoint/2010/main" val="392891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consistently prioritized health and safety. </a:t>
            </a:r>
          </a:p>
          <a:p>
            <a:endParaRPr lang="en-US"/>
          </a:p>
          <a:p>
            <a:r>
              <a:rPr lang="en-US"/>
              <a:t>It’s why we rolled back plans this summer. </a:t>
            </a:r>
          </a:p>
          <a:p>
            <a:endParaRPr lang="en-US"/>
          </a:p>
          <a:p>
            <a:r>
              <a:rPr lang="en-US"/>
              <a:t>It is reflected in over $31 million of investments in safety measures for schools, including $3.6 million for additional PPE, $4.5 million in building readiness, and $24 million toward HVAC enhancements. </a:t>
            </a:r>
          </a:p>
          <a:p>
            <a:endParaRPr lang="en-US"/>
          </a:p>
          <a:p>
            <a:r>
              <a:rPr lang="en-US"/>
              <a:t>We are already implementing all health and safety measures raised by the WTU – for ALL our staff.</a:t>
            </a:r>
          </a:p>
          <a:p>
            <a:endParaRPr lang="en-US"/>
          </a:p>
          <a:p>
            <a:endParaRPr lang="en-US">
              <a:ea typeface="MS PGothic"/>
              <a:cs typeface="Calibri"/>
            </a:endParaRPr>
          </a:p>
          <a:p>
            <a:endParaRPr lang="en-US"/>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15</a:t>
            </a:fld>
            <a:endParaRPr lang="en-US" altLang="en-US"/>
          </a:p>
        </p:txBody>
      </p:sp>
    </p:spTree>
    <p:extLst>
      <p:ext uri="{BB962C8B-B14F-4D97-AF65-F5344CB8AC3E}">
        <p14:creationId xmlns:p14="http://schemas.microsoft.com/office/powerpoint/2010/main" val="353367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commit to keeping you informed on COVID-19 public health notices in our school.</a:t>
            </a:r>
          </a:p>
          <a:p>
            <a:endParaRPr lang="en-US"/>
          </a:p>
          <a:p>
            <a:r>
              <a:rPr lang="en-US"/>
              <a:t>Through the </a:t>
            </a:r>
            <a:r>
              <a:rPr lang="en-US" u="sng">
                <a:hlinkClick r:id="rId3"/>
              </a:rPr>
              <a:t>DCPS COVID-19 Response Protocol</a:t>
            </a:r>
            <a:r>
              <a:rPr lang="en-US"/>
              <a:t>, staff members will be trained to confidentially report potential exposure in a school building. If there are any confirmed cases of COVID-19 reported to DCPS by a student, family, or staff member — whether they have been in a school building or not — we will share that information with DC Health for contact tracing purposes.</a:t>
            </a:r>
          </a:p>
          <a:p>
            <a:endParaRPr lang="en-US"/>
          </a:p>
          <a:p>
            <a:r>
              <a:rPr lang="en-US"/>
              <a:t>The DC Health Contact Trace force will interview the individual to identify other close contacts outside of the school; reach out to all quarantined contacts to provide information on the precautions to follow while in quarantine; and assist individuals in obtaining resources they may need during their quarantine period. </a:t>
            </a:r>
          </a:p>
          <a:p>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16</a:t>
            </a:fld>
            <a:endParaRPr lang="en-US" altLang="en-US"/>
          </a:p>
        </p:txBody>
      </p:sp>
    </p:spTree>
    <p:extLst>
      <p:ext uri="{BB962C8B-B14F-4D97-AF65-F5344CB8AC3E}">
        <p14:creationId xmlns:p14="http://schemas.microsoft.com/office/powerpoint/2010/main" val="197530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Now that you understand a bit more about our health and safety priorities and approach, I want to make sure you have the full picture of our reopening plans.  </a:t>
            </a:r>
            <a:endParaRPr lang="en-US">
              <a:cs typeface="Calibri"/>
            </a:endParaRPr>
          </a:p>
          <a:p>
            <a:endParaRPr lang="en-US">
              <a:cs typeface="Calibri"/>
            </a:endParaRPr>
          </a:p>
          <a:p>
            <a:r>
              <a:rPr lang="en-US">
                <a:ea typeface="MS PGothic"/>
                <a:cs typeface="Calibri"/>
              </a:rPr>
              <a:t>This graphic gives  a preview term by term – right now we are at the start of term 2!  DCPS has three learning models: </a:t>
            </a:r>
          </a:p>
          <a:p>
            <a:r>
              <a:rPr lang="en-US">
                <a:ea typeface="MS PGothic"/>
                <a:cs typeface="Calibri"/>
              </a:rPr>
              <a:t>- Learning at home</a:t>
            </a:r>
          </a:p>
          <a:p>
            <a:r>
              <a:rPr lang="en-US">
                <a:ea typeface="MS PGothic"/>
                <a:cs typeface="Calibri"/>
              </a:rPr>
              <a:t>-Student Support Centers at some schools </a:t>
            </a:r>
          </a:p>
          <a:p>
            <a:r>
              <a:rPr lang="en-US">
                <a:ea typeface="MS PGothic"/>
                <a:cs typeface="Calibri"/>
              </a:rPr>
              <a:t>- CARE Classrooms starting November 18 in some ES/EC schools</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17</a:t>
            </a:fld>
            <a:endParaRPr lang="en-US" altLang="en-US"/>
          </a:p>
        </p:txBody>
      </p:sp>
    </p:spTree>
    <p:extLst>
      <p:ext uri="{BB962C8B-B14F-4D97-AF65-F5344CB8AC3E}">
        <p14:creationId xmlns:p14="http://schemas.microsoft.com/office/powerpoint/2010/main" val="131986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Term 2 Update: </a:t>
            </a:r>
            <a:r>
              <a:rPr lang="en-US">
                <a:ea typeface="MS PGothic"/>
                <a:cs typeface="Calibri"/>
              </a:rPr>
              <a:t>While we planned to offer in-person learning at the start of Term 2 for select elementary school students, this timeline will need to be adjusted. </a:t>
            </a:r>
            <a:r>
              <a:rPr lang="en-US" b="1">
                <a:ea typeface="MS PGothic"/>
                <a:cs typeface="Calibri"/>
              </a:rPr>
              <a:t>All students will now continue Term 2 on Monday, November 9 with learning at home.</a:t>
            </a:r>
            <a:r>
              <a:rPr lang="en-US">
                <a:ea typeface="MS PGothic"/>
                <a:cs typeface="Calibri"/>
              </a:rPr>
              <a:t> </a:t>
            </a:r>
          </a:p>
          <a:p>
            <a:endParaRPr lang="en-US"/>
          </a:p>
          <a:p>
            <a:r>
              <a:rPr lang="en-US">
                <a:ea typeface="MS PGothic"/>
                <a:cs typeface="Calibri"/>
              </a:rPr>
              <a:t>DCPS is committed to prioritizing in-person learning seats for students furthest from opportunity. With the delay in opening of In-Person Learning (IPL) classrooms, students enrolled by October 5 (excluding self-contained special education students) who fall within the following categories will get a preference for the available CARE classroom seats:  </a:t>
            </a:r>
            <a:br>
              <a:rPr lang="en-US">
                <a:cs typeface="+mn-lt"/>
              </a:rPr>
            </a:br>
            <a:endParaRPr lang="en-US">
              <a:cs typeface="Calibri"/>
            </a:endParaRPr>
          </a:p>
          <a:p>
            <a:r>
              <a:rPr lang="en-US"/>
              <a:t>Students who </a:t>
            </a:r>
            <a:r>
              <a:rPr lang="en-US" b="1"/>
              <a:t>already accepted an In-Person Learning seat</a:t>
            </a:r>
            <a:endParaRPr lang="en-US"/>
          </a:p>
          <a:p>
            <a:r>
              <a:rPr lang="en-US">
                <a:ea typeface="MS PGothic"/>
                <a:cs typeface="Calibri"/>
              </a:rPr>
              <a:t>Students experiencing </a:t>
            </a:r>
            <a:r>
              <a:rPr lang="en-US" b="1">
                <a:ea typeface="MS PGothic"/>
                <a:cs typeface="Calibri"/>
              </a:rPr>
              <a:t>homelessness </a:t>
            </a:r>
            <a:r>
              <a:rPr lang="en-US">
                <a:ea typeface="MS PGothic"/>
                <a:cs typeface="Calibri"/>
              </a:rPr>
              <a:t> </a:t>
            </a:r>
          </a:p>
          <a:p>
            <a:r>
              <a:rPr lang="en-US" b="1"/>
              <a:t>English Learners </a:t>
            </a:r>
            <a:r>
              <a:rPr lang="en-US"/>
              <a:t>and </a:t>
            </a:r>
            <a:r>
              <a:rPr lang="en-US" b="1"/>
              <a:t>Students with Individualized Educational Plans </a:t>
            </a:r>
            <a:r>
              <a:rPr lang="en-US"/>
              <a:t>(IEPs)  </a:t>
            </a:r>
          </a:p>
          <a:p>
            <a:r>
              <a:rPr lang="en-US">
                <a:ea typeface="MS PGothic"/>
                <a:cs typeface="Calibri"/>
              </a:rPr>
              <a:t>Students identified as </a:t>
            </a:r>
            <a:r>
              <a:rPr lang="en-US" b="1">
                <a:ea typeface="MS PGothic"/>
                <a:cs typeface="Calibri"/>
              </a:rPr>
              <a:t>at-risk</a:t>
            </a:r>
            <a:r>
              <a:rPr lang="en-US">
                <a:ea typeface="MS PGothic"/>
                <a:cs typeface="Calibri"/>
              </a:rPr>
              <a:t> (This includes students in the foster care system, and students who qualify for TANF or SNAP.)  </a:t>
            </a:r>
            <a:br>
              <a:rPr lang="en-US">
                <a:cs typeface="+mn-lt"/>
              </a:rPr>
            </a:br>
            <a:r>
              <a:rPr lang="en-US">
                <a:ea typeface="MS PGothic"/>
                <a:cs typeface="Calibri"/>
              </a:rPr>
              <a:t> </a:t>
            </a:r>
            <a:endParaRPr lang="en-US">
              <a:cs typeface="Calibri"/>
            </a:endParaRPr>
          </a:p>
          <a:p>
            <a:endParaRPr lang="en-US">
              <a:ea typeface="MS PGothic"/>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18</a:t>
            </a:fld>
            <a:endParaRPr lang="en-US" altLang="en-US"/>
          </a:p>
        </p:txBody>
      </p:sp>
    </p:spTree>
    <p:extLst>
      <p:ext uri="{BB962C8B-B14F-4D97-AF65-F5344CB8AC3E}">
        <p14:creationId xmlns:p14="http://schemas.microsoft.com/office/powerpoint/2010/main" val="406464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Although DCPS will no longer plan to offer In-Person Learning (IPL) beginning November 9, the district is committed to providing in-person opportunities to those students who were already offered seats and to expand in-person opportunities when possible. DCPS plans to prioritzie those students who previously accepted IPL seats for the available CARE seats with the long-term goal of shifting these students to IPL. The district will also begin to offer additional CARE seats as staffing allows.</a:t>
            </a:r>
            <a:endParaRPr lang="en-US">
              <a:cs typeface="Calibri"/>
            </a:endParaRPr>
          </a:p>
          <a:p>
            <a:endParaRPr lang="en-US">
              <a:cs typeface="Calibri"/>
            </a:endParaRPr>
          </a:p>
          <a:p>
            <a:r>
              <a:rPr lang="en-US">
                <a:ea typeface="MS PGothic"/>
                <a:cs typeface="Calibri"/>
              </a:rPr>
              <a:t>Walk thru slide.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19</a:t>
            </a:fld>
            <a:endParaRPr lang="en-US" altLang="en-US"/>
          </a:p>
        </p:txBody>
      </p:sp>
    </p:spTree>
    <p:extLst>
      <p:ext uri="{BB962C8B-B14F-4D97-AF65-F5344CB8AC3E}">
        <p14:creationId xmlns:p14="http://schemas.microsoft.com/office/powerpoint/2010/main" val="371899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On this slide you will see an example of what an average day in a CARE classroom might look like, though our school average day might look a little different.  </a:t>
            </a:r>
            <a:endParaRPr lang="en-US">
              <a:cs typeface="Calibri"/>
            </a:endParaRPr>
          </a:p>
          <a:p>
            <a:endParaRPr lang="en-US">
              <a:cs typeface="Calibri"/>
            </a:endParaRPr>
          </a:p>
          <a:p>
            <a:r>
              <a:rPr lang="en-US">
                <a:ea typeface="MS PGothic"/>
                <a:cs typeface="Calibri"/>
              </a:rPr>
              <a:t>*Flag- these talking points might need to vary school by school.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20</a:t>
            </a:fld>
            <a:endParaRPr lang="en-US" altLang="en-US"/>
          </a:p>
        </p:txBody>
      </p:sp>
    </p:spTree>
    <p:extLst>
      <p:ext uri="{BB962C8B-B14F-4D97-AF65-F5344CB8AC3E}">
        <p14:creationId xmlns:p14="http://schemas.microsoft.com/office/powerpoint/2010/main" val="327134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I know we are close to time but wanted to take any questions you might have and clarity around next steps.  </a:t>
            </a:r>
            <a:endParaRPr lang="en-US">
              <a:cs typeface="Calibri"/>
            </a:endParaRPr>
          </a:p>
          <a:p>
            <a:endParaRPr lang="en-US">
              <a:cs typeface="Calibri"/>
            </a:endParaRPr>
          </a:p>
          <a:p>
            <a:r>
              <a:rPr lang="en-US">
                <a:ea typeface="MS PGothic"/>
                <a:cs typeface="Calibri"/>
              </a:rPr>
              <a:t>Our next meeting will be after the Thanksgiving Break on XXXX (share if you have date).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21</a:t>
            </a:fld>
            <a:endParaRPr lang="en-US" altLang="en-US"/>
          </a:p>
        </p:txBody>
      </p:sp>
    </p:spTree>
    <p:extLst>
      <p:ext uri="{BB962C8B-B14F-4D97-AF65-F5344CB8AC3E}">
        <p14:creationId xmlns:p14="http://schemas.microsoft.com/office/powerpoint/2010/main" val="294806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Before we get started it's important we have a better understanding of who is in the room today: </a:t>
            </a:r>
          </a:p>
          <a:p>
            <a:r>
              <a:rPr lang="en-US">
                <a:ea typeface="MS PGothic"/>
                <a:cs typeface="Calibri"/>
              </a:rPr>
              <a:t>Let's go around and introduce ourselves – please say your name, your role and why you are here today.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4</a:t>
            </a:fld>
            <a:endParaRPr lang="en-US" altLang="en-US"/>
          </a:p>
        </p:txBody>
      </p:sp>
    </p:spTree>
    <p:extLst>
      <p:ext uri="{BB962C8B-B14F-4D97-AF65-F5344CB8AC3E}">
        <p14:creationId xmlns:p14="http://schemas.microsoft.com/office/powerpoint/2010/main" val="215612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Let's turn now to the reason we are all here- the Reopen Community Corps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22</a:t>
            </a:fld>
            <a:endParaRPr lang="en-US" altLang="en-US"/>
          </a:p>
        </p:txBody>
      </p:sp>
    </p:spTree>
    <p:extLst>
      <p:ext uri="{BB962C8B-B14F-4D97-AF65-F5344CB8AC3E}">
        <p14:creationId xmlns:p14="http://schemas.microsoft.com/office/powerpoint/2010/main" val="138510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As mentioned earlier around the purpose for this work, we have three pillars of engagement for In-Person Learning:  </a:t>
            </a:r>
          </a:p>
          <a:p>
            <a:endParaRPr lang="en-US">
              <a:ea typeface="MS PGothic"/>
              <a:cs typeface="Calibri"/>
            </a:endParaRPr>
          </a:p>
          <a:p>
            <a:r>
              <a:rPr lang="en-US">
                <a:ea typeface="MS PGothic"/>
                <a:cs typeface="Calibri"/>
              </a:rPr>
              <a:t>Let's talk first about this one: </a:t>
            </a:r>
          </a:p>
          <a:p>
            <a:endParaRPr lang="en-US"/>
          </a:p>
          <a:p>
            <a:r>
              <a:rPr lang="en-US">
                <a:ea typeface="MS PGothic"/>
                <a:cs typeface="Calibri"/>
              </a:rPr>
              <a:t>1. Leverage collaborative planning structures (“</a:t>
            </a:r>
            <a:r>
              <a:rPr lang="en-US" b="1" u="sng">
                <a:ea typeface="MS PGothic"/>
                <a:cs typeface="Calibri"/>
              </a:rPr>
              <a:t>reopen community corps</a:t>
            </a:r>
            <a:r>
              <a:rPr lang="en-US">
                <a:ea typeface="MS PGothic"/>
                <a:cs typeface="Calibri"/>
              </a:rPr>
              <a:t>”) to understand school-specific context for feedback and school planning.</a:t>
            </a:r>
          </a:p>
          <a:p>
            <a:endParaRPr lang="en-US">
              <a:ea typeface="MS PGothic"/>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23</a:t>
            </a:fld>
            <a:endParaRPr lang="en-US" altLang="en-US"/>
          </a:p>
        </p:txBody>
      </p:sp>
    </p:spTree>
    <p:extLst>
      <p:ext uri="{BB962C8B-B14F-4D97-AF65-F5344CB8AC3E}">
        <p14:creationId xmlns:p14="http://schemas.microsoft.com/office/powerpoint/2010/main" val="5432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Who are we?  And why are we here together? </a:t>
            </a:r>
            <a:endParaRPr lang="en-US"/>
          </a:p>
          <a:p>
            <a:endParaRPr lang="en-US">
              <a:ea typeface="MS PGothic"/>
              <a:cs typeface="Calibri"/>
            </a:endParaRPr>
          </a:p>
          <a:p>
            <a:r>
              <a:rPr lang="en-US">
                <a:ea typeface="MS PGothic"/>
                <a:cs typeface="Calibri"/>
              </a:rPr>
              <a:t>A </a:t>
            </a:r>
            <a:r>
              <a:rPr lang="en-US" b="1">
                <a:ea typeface="MS PGothic"/>
                <a:cs typeface="Calibri"/>
              </a:rPr>
              <a:t>Reopen Community Corps*</a:t>
            </a:r>
            <a:r>
              <a:rPr lang="en-US">
                <a:ea typeface="MS PGothic"/>
                <a:cs typeface="Calibri"/>
              </a:rPr>
              <a:t> is a diverse group of school-level stakeholders consisting of parents, teachers, school staff, community member(s), and/or student(s) who </a:t>
            </a:r>
            <a:r>
              <a:rPr lang="en-US" u="sng">
                <a:ea typeface="MS PGothic"/>
                <a:cs typeface="Calibri"/>
              </a:rPr>
              <a:t>support/advise the school leader in understanding models and their impacts on the community</a:t>
            </a:r>
            <a:r>
              <a:rPr lang="en-US">
                <a:ea typeface="MS PGothic"/>
                <a:cs typeface="Calibri"/>
              </a:rPr>
              <a:t> for reopening strong for In-Person learning and CARE Classroom in Term 3. </a:t>
            </a:r>
            <a:endParaRPr lang="en-US"/>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24</a:t>
            </a:fld>
            <a:endParaRPr lang="en-US" altLang="en-US"/>
          </a:p>
        </p:txBody>
      </p:sp>
    </p:spTree>
    <p:extLst>
      <p:ext uri="{BB962C8B-B14F-4D97-AF65-F5344CB8AC3E}">
        <p14:creationId xmlns:p14="http://schemas.microsoft.com/office/powerpoint/2010/main" val="101408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Now let's look at pillar number two: </a:t>
            </a:r>
          </a:p>
          <a:p>
            <a:endParaRPr lang="en-US">
              <a:cs typeface="Calibri"/>
            </a:endParaRPr>
          </a:p>
          <a:p>
            <a:r>
              <a:rPr lang="en-US">
                <a:ea typeface="MS PGothic"/>
                <a:cs typeface="Calibri"/>
              </a:rPr>
              <a:t>2. Commit to</a:t>
            </a:r>
            <a:r>
              <a:rPr lang="en-US" b="1">
                <a:ea typeface="MS PGothic"/>
                <a:cs typeface="Calibri"/>
              </a:rPr>
              <a:t> </a:t>
            </a:r>
            <a:r>
              <a:rPr lang="en-US" b="1" u="sng">
                <a:ea typeface="MS PGothic"/>
                <a:cs typeface="Calibri"/>
              </a:rPr>
              <a:t>baseline expectations</a:t>
            </a:r>
            <a:r>
              <a:rPr lang="en-US" b="1">
                <a:ea typeface="MS PGothic"/>
                <a:cs typeface="Calibri"/>
              </a:rPr>
              <a:t> </a:t>
            </a:r>
            <a:r>
              <a:rPr lang="en-US">
                <a:ea typeface="MS PGothic"/>
                <a:cs typeface="Calibri"/>
              </a:rPr>
              <a:t>to ensure equity of access and opportunity across DCPS.</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25</a:t>
            </a:fld>
            <a:endParaRPr lang="en-US" altLang="en-US"/>
          </a:p>
        </p:txBody>
      </p:sp>
    </p:spTree>
    <p:extLst>
      <p:ext uri="{BB962C8B-B14F-4D97-AF65-F5344CB8AC3E}">
        <p14:creationId xmlns:p14="http://schemas.microsoft.com/office/powerpoint/2010/main" val="1157851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this is a crowed slide but it's important we understand that there are specific expectations around our students, our staff (our talent), our schedules and around safety that cannot be changed or compromised.  We will be discussing how to make this plan our own-how to make it work for our school community- but this list here grounds us in what all schools must do: </a:t>
            </a:r>
          </a:p>
          <a:p>
            <a:endParaRPr lang="en-US"/>
          </a:p>
          <a:p>
            <a:r>
              <a:rPr lang="en-US">
                <a:ea typeface="MS PGothic"/>
                <a:cs typeface="Calibri"/>
              </a:rPr>
              <a:t>For Students: </a:t>
            </a:r>
          </a:p>
          <a:p>
            <a:pPr>
              <a:spcBef>
                <a:spcPct val="0"/>
              </a:spcBef>
            </a:pPr>
            <a:r>
              <a:rPr lang="en-US" b="1">
                <a:ea typeface="MS PGothic"/>
                <a:cs typeface="Calibri"/>
              </a:rPr>
              <a:t>Elementary Expectations</a:t>
            </a:r>
            <a:endParaRPr lang="en-US">
              <a:ea typeface="MS PGothic"/>
              <a:cs typeface="Calibri"/>
            </a:endParaRPr>
          </a:p>
          <a:p>
            <a:pPr marL="285750" indent="-285750">
              <a:spcBef>
                <a:spcPct val="0"/>
              </a:spcBef>
              <a:buFont typeface="Arial,Sans-Serif"/>
              <a:buChar char="•"/>
            </a:pPr>
            <a:r>
              <a:rPr lang="en-US">
                <a:ea typeface="MS PGothic"/>
                <a:cs typeface="Calibri"/>
              </a:rPr>
              <a:t>Schools should meet family demand for student seats (thoughtfully designed use of CARE or In-Person Learning) up to the capacity of the school</a:t>
            </a:r>
          </a:p>
          <a:p>
            <a:pPr marL="285750" indent="-285750">
              <a:spcBef>
                <a:spcPct val="0"/>
              </a:spcBef>
              <a:buFont typeface="Arial,Sans-Serif"/>
              <a:buChar char="•"/>
            </a:pPr>
            <a:r>
              <a:rPr lang="en-US">
                <a:ea typeface="MS PGothic"/>
                <a:cs typeface="Calibri"/>
              </a:rPr>
              <a:t>Within the offered grade levels and classes at a school, students who have already been offered a seat will be offered a seat first; new seat offers will be provided in order of the existing selection methodology (may include offering from the current waitlist and/or discretion within the principal appeals process)</a:t>
            </a:r>
          </a:p>
          <a:p>
            <a:pPr marL="285750" indent="-285750">
              <a:spcBef>
                <a:spcPct val="0"/>
              </a:spcBef>
              <a:buFont typeface="Arial,Sans-Serif"/>
              <a:buChar char="•"/>
            </a:pPr>
            <a:r>
              <a:rPr lang="en-US">
                <a:ea typeface="MS PGothic"/>
                <a:cs typeface="Calibri"/>
              </a:rPr>
              <a:t>Students will continue to follow the DCPS curriculum and continue to receive instruction in all content areas</a:t>
            </a:r>
          </a:p>
          <a:p>
            <a:pPr marL="285750" indent="-285750">
              <a:spcBef>
                <a:spcPct val="0"/>
              </a:spcBef>
              <a:buFont typeface="Arial,Sans-Serif"/>
              <a:buChar char="•"/>
            </a:pPr>
            <a:r>
              <a:rPr lang="en-US">
                <a:ea typeface="MS PGothic"/>
                <a:cs typeface="Calibri"/>
              </a:rPr>
              <a:t>Students must continue to receive their specialized instruction and EL services</a:t>
            </a:r>
          </a:p>
          <a:p>
            <a:endParaRPr lang="en-US"/>
          </a:p>
          <a:p>
            <a:r>
              <a:rPr lang="en-US">
                <a:ea typeface="MS PGothic"/>
                <a:cs typeface="Calibri"/>
              </a:rPr>
              <a:t>For Staff: </a:t>
            </a:r>
          </a:p>
          <a:p>
            <a:pPr>
              <a:spcBef>
                <a:spcPct val="0"/>
              </a:spcBef>
            </a:pPr>
            <a:r>
              <a:rPr lang="en-US" b="1">
                <a:ea typeface="MS PGothic"/>
                <a:cs typeface="Calibri"/>
              </a:rPr>
              <a:t>Elementary Expectations</a:t>
            </a:r>
            <a:endParaRPr lang="en-US">
              <a:ea typeface="MS PGothic"/>
              <a:cs typeface="Calibri"/>
            </a:endParaRPr>
          </a:p>
          <a:p>
            <a:pPr marL="285750" indent="-285750">
              <a:spcBef>
                <a:spcPct val="0"/>
              </a:spcBef>
              <a:buFont typeface="Arial,Sans-Serif"/>
              <a:buChar char="•"/>
            </a:pPr>
            <a:r>
              <a:rPr lang="en-US"/>
              <a:t>Teachers will work directly with students in person (In-Person Learning Classes), including self-contained classes</a:t>
            </a:r>
          </a:p>
          <a:p>
            <a:pPr marL="285750" indent="-285750">
              <a:spcBef>
                <a:spcPct val="0"/>
              </a:spcBef>
              <a:buFont typeface="Arial,Sans-Serif"/>
              <a:buChar char="•"/>
            </a:pPr>
            <a:r>
              <a:rPr lang="en-US"/>
              <a:t>Staff members will be able to work with groups of students learning virtually at school (CARE Classes) </a:t>
            </a:r>
          </a:p>
          <a:p>
            <a:endParaRPr lang="en-US"/>
          </a:p>
          <a:p>
            <a:r>
              <a:rPr lang="en-US">
                <a:ea typeface="MS PGothic"/>
                <a:cs typeface="Calibri"/>
              </a:rPr>
              <a:t>For our Schedule: </a:t>
            </a:r>
          </a:p>
          <a:p>
            <a:pPr>
              <a:spcBef>
                <a:spcPct val="0"/>
              </a:spcBef>
            </a:pPr>
            <a:r>
              <a:rPr lang="en-US" b="1">
                <a:ea typeface="MS PGothic"/>
                <a:cs typeface="Calibri"/>
              </a:rPr>
              <a:t>Elementary Expectations</a:t>
            </a:r>
            <a:endParaRPr lang="en-US">
              <a:ea typeface="MS PGothic"/>
              <a:cs typeface="Calibri"/>
            </a:endParaRPr>
          </a:p>
          <a:p>
            <a:pPr marL="285750" indent="-285750">
              <a:spcBef>
                <a:spcPct val="0"/>
              </a:spcBef>
              <a:buFont typeface="Arial,Sans-Serif"/>
              <a:buChar char="•"/>
            </a:pPr>
            <a:r>
              <a:rPr lang="en-US"/>
              <a:t>All students should be engaged in learning with teachers on all instructional days – whether in school or at home.</a:t>
            </a:r>
          </a:p>
          <a:p>
            <a:pPr marL="285750" indent="-285750">
              <a:spcBef>
                <a:spcPct val="0"/>
              </a:spcBef>
              <a:buFont typeface="Arial,Sans-Serif"/>
              <a:buChar char="•"/>
            </a:pPr>
            <a:r>
              <a:rPr lang="en-US">
                <a:ea typeface="MS PGothic"/>
                <a:cs typeface="Calibri"/>
              </a:rPr>
              <a:t>In-Person Learning students should be in the building with DCPS teachers at least 4 days but no more than 4.5 days per week, in one or two groups </a:t>
            </a:r>
            <a:r>
              <a:rPr lang="en-US" i="1">
                <a:ea typeface="MS PGothic"/>
                <a:cs typeface="Calibri"/>
              </a:rPr>
              <a:t>(i.e., students attend 4 days per week Monday, Tuesday, Thursday, Friday; OR students attend 4.5 days per week, Monday, Tuesday, ½ day Wednesday, Thursday, Friday; OR an A group attends Monday/Tuesday and B group attends Thursday/Friday with Wednesday reserved for deep cleaning between groups).</a:t>
            </a:r>
            <a:endParaRPr lang="en-US">
              <a:ea typeface="MS PGothic"/>
              <a:cs typeface="Calibri"/>
            </a:endParaRPr>
          </a:p>
          <a:p>
            <a:pPr marL="285750" indent="-285750">
              <a:spcBef>
                <a:spcPct val="0"/>
              </a:spcBef>
              <a:buFont typeface="Arial,Sans-Serif"/>
              <a:buChar char="•"/>
            </a:pPr>
            <a:r>
              <a:rPr lang="en-US"/>
              <a:t>CARE students continue with 4.5 day per week schedule.</a:t>
            </a:r>
          </a:p>
          <a:p>
            <a:endParaRPr lang="en-US"/>
          </a:p>
          <a:p>
            <a:r>
              <a:rPr lang="en-US"/>
              <a:t>And for our Safety and Operations: </a:t>
            </a:r>
          </a:p>
          <a:p>
            <a:pPr>
              <a:spcBef>
                <a:spcPct val="0"/>
              </a:spcBef>
            </a:pPr>
            <a:r>
              <a:rPr lang="en-US" b="1">
                <a:ea typeface="MS PGothic"/>
                <a:cs typeface="Calibri"/>
              </a:rPr>
              <a:t>All Schools </a:t>
            </a:r>
            <a:endParaRPr lang="en-US">
              <a:ea typeface="MS PGothic"/>
              <a:cs typeface="Calibri"/>
            </a:endParaRPr>
          </a:p>
          <a:p>
            <a:pPr marL="285750" indent="-285750">
              <a:spcBef>
                <a:spcPct val="0"/>
              </a:spcBef>
              <a:buFont typeface="Arial,Sans-Serif"/>
              <a:buChar char="•"/>
            </a:pPr>
            <a:r>
              <a:rPr lang="en-US"/>
              <a:t>All DCPS health and safety protocols outlined must be adhered to (for example, cohorts of students remain together, classroom caps, etc.) </a:t>
            </a:r>
          </a:p>
          <a:p>
            <a:pPr marL="285750" indent="-285750">
              <a:spcBef>
                <a:spcPct val="0"/>
              </a:spcBef>
              <a:buFont typeface="Arial,Sans-Serif"/>
              <a:buChar char="•"/>
            </a:pPr>
            <a:r>
              <a:rPr lang="en-US"/>
              <a:t>Operational readiness must be assessed and completed</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26</a:t>
            </a:fld>
            <a:endParaRPr lang="en-US" altLang="en-US"/>
          </a:p>
        </p:txBody>
      </p:sp>
    </p:spTree>
    <p:extLst>
      <p:ext uri="{BB962C8B-B14F-4D97-AF65-F5344CB8AC3E}">
        <p14:creationId xmlns:p14="http://schemas.microsoft.com/office/powerpoint/2010/main" val="102336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Now- with those baseline parameters and expectations we will focus on two main questions and decisions as a group: </a:t>
            </a:r>
            <a:endParaRPr lang="en-US">
              <a:cs typeface="Calibri"/>
            </a:endParaRPr>
          </a:p>
          <a:p>
            <a:endParaRPr lang="en-US">
              <a:cs typeface="Calibri"/>
            </a:endParaRPr>
          </a:p>
          <a:p>
            <a:pPr>
              <a:spcBef>
                <a:spcPct val="0"/>
              </a:spcBef>
            </a:pPr>
            <a:r>
              <a:rPr lang="en-US" b="1">
                <a:ea typeface="MS PGothic"/>
                <a:cs typeface="Calibri"/>
              </a:rPr>
              <a:t>Instructional Model</a:t>
            </a:r>
            <a:r>
              <a:rPr lang="en-US">
                <a:ea typeface="MS PGothic"/>
                <a:cs typeface="Calibri"/>
              </a:rPr>
              <a:t>: How can the instructional model meet the baseline expectations and a school’s unique goals?</a:t>
            </a:r>
          </a:p>
          <a:p>
            <a:pPr>
              <a:spcBef>
                <a:spcPct val="0"/>
              </a:spcBef>
            </a:pPr>
            <a:endParaRPr lang="en-US"/>
          </a:p>
          <a:p>
            <a:pPr>
              <a:spcBef>
                <a:spcPct val="0"/>
              </a:spcBef>
            </a:pPr>
            <a:endParaRPr lang="en-US"/>
          </a:p>
          <a:p>
            <a:pPr>
              <a:spcBef>
                <a:spcPct val="0"/>
              </a:spcBef>
            </a:pPr>
            <a:r>
              <a:rPr lang="en-US" b="1">
                <a:ea typeface="MS PGothic"/>
                <a:cs typeface="Calibri"/>
              </a:rPr>
              <a:t>Grades/Classes</a:t>
            </a:r>
            <a:r>
              <a:rPr lang="en-US">
                <a:ea typeface="MS PGothic"/>
                <a:cs typeface="Calibri"/>
              </a:rPr>
              <a:t>: What is the best way to select which grades/classrooms to open for in-person learning (IPL) and CARE Classrooms for Term 3? </a:t>
            </a: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27</a:t>
            </a:fld>
            <a:endParaRPr lang="en-US" altLang="en-US"/>
          </a:p>
        </p:txBody>
      </p:sp>
    </p:spTree>
    <p:extLst>
      <p:ext uri="{BB962C8B-B14F-4D97-AF65-F5344CB8AC3E}">
        <p14:creationId xmlns:p14="http://schemas.microsoft.com/office/powerpoint/2010/main" val="71453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And finally the third pillar- </a:t>
            </a:r>
          </a:p>
          <a:p>
            <a:endParaRPr lang="en-US">
              <a:cs typeface="Calibri"/>
            </a:endParaRPr>
          </a:p>
          <a:p>
            <a:r>
              <a:rPr lang="en-US">
                <a:ea typeface="MS PGothic"/>
                <a:cs typeface="Calibri"/>
              </a:rPr>
              <a:t>3. Maximize the short </a:t>
            </a:r>
            <a:r>
              <a:rPr lang="en-US" b="1" u="sng">
                <a:ea typeface="MS PGothic"/>
                <a:cs typeface="Calibri"/>
              </a:rPr>
              <a:t>window of time </a:t>
            </a:r>
            <a:r>
              <a:rPr lang="en-US">
                <a:ea typeface="MS PGothic"/>
                <a:cs typeface="Calibri"/>
              </a:rPr>
              <a:t>(November to early December) to engage in Term 3 planning before implementation needs to occur. </a:t>
            </a: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28</a:t>
            </a:fld>
            <a:endParaRPr lang="en-US" altLang="en-US"/>
          </a:p>
        </p:txBody>
      </p:sp>
    </p:spTree>
    <p:extLst>
      <p:ext uri="{BB962C8B-B14F-4D97-AF65-F5344CB8AC3E}">
        <p14:creationId xmlns:p14="http://schemas.microsoft.com/office/powerpoint/2010/main" val="324167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Time is tight – we have to submit our plans by December 11 so we only have a  few weeks to really think about this work before we have to start implementing- around staffing and logistics, etc.  Plus with fall/winter holidays time is even more limited. </a:t>
            </a:r>
            <a:endParaRPr lang="en-US">
              <a:cs typeface="Calibri"/>
            </a:endParaRPr>
          </a:p>
          <a:p>
            <a:endParaRPr lang="en-US">
              <a:cs typeface="Calibri"/>
            </a:endParaRPr>
          </a:p>
          <a:p>
            <a:r>
              <a:rPr lang="en-US">
                <a:ea typeface="MS PGothic"/>
                <a:cs typeface="Calibri"/>
              </a:rPr>
              <a:t>This overview here helps to show the timeline for engagement and where the Reopen Community Corps fits in.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29</a:t>
            </a:fld>
            <a:endParaRPr lang="en-US" altLang="en-US"/>
          </a:p>
        </p:txBody>
      </p:sp>
    </p:spTree>
    <p:extLst>
      <p:ext uri="{BB962C8B-B14F-4D97-AF65-F5344CB8AC3E}">
        <p14:creationId xmlns:p14="http://schemas.microsoft.com/office/powerpoint/2010/main" val="3931175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This slide shows a bit more details around how we will spend our time  together between now  and January.  You can see meeting by meeting scope and sequence here.  </a:t>
            </a:r>
          </a:p>
          <a:p>
            <a:endParaRPr lang="en-US">
              <a:ea typeface="MS PGothic"/>
              <a:cs typeface="Calibri"/>
            </a:endParaRPr>
          </a:p>
          <a:p>
            <a:r>
              <a:rPr lang="en-US">
                <a:ea typeface="MS PGothic"/>
                <a:cs typeface="Calibri"/>
              </a:rPr>
              <a:t>Meeting 1- today!</a:t>
            </a:r>
          </a:p>
          <a:p>
            <a:r>
              <a:rPr lang="en-US">
                <a:ea typeface="MS PGothic"/>
                <a:cs typeface="Calibri"/>
              </a:rPr>
              <a:t>Meeting 2- Dig into the instructional models and review any survey data we might have</a:t>
            </a:r>
          </a:p>
          <a:p>
            <a:r>
              <a:rPr lang="en-US">
                <a:ea typeface="MS PGothic"/>
                <a:cs typeface="Calibri"/>
              </a:rPr>
              <a:t>Meeting 3- Discuss grades and classroom structures </a:t>
            </a:r>
          </a:p>
          <a:p>
            <a:r>
              <a:rPr lang="en-US">
                <a:ea typeface="MS PGothic"/>
                <a:cs typeface="Calibri"/>
              </a:rPr>
              <a:t>Meeting 4- Figure out how we are engaging more broadly on this with our broader school community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30</a:t>
            </a:fld>
            <a:endParaRPr lang="en-US" altLang="en-US"/>
          </a:p>
        </p:txBody>
      </p:sp>
    </p:spTree>
    <p:extLst>
      <p:ext uri="{BB962C8B-B14F-4D97-AF65-F5344CB8AC3E}">
        <p14:creationId xmlns:p14="http://schemas.microsoft.com/office/powerpoint/2010/main" val="686624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Now that we know a little more about why we are here and the work at hand, let's norm a bit around our school community and our needs for Term 3 and beyond. </a:t>
            </a:r>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31</a:t>
            </a:fld>
            <a:endParaRPr lang="en-US" altLang="en-US"/>
          </a:p>
        </p:txBody>
      </p:sp>
    </p:spTree>
    <p:extLst>
      <p:ext uri="{BB962C8B-B14F-4D97-AF65-F5344CB8AC3E}">
        <p14:creationId xmlns:p14="http://schemas.microsoft.com/office/powerpoint/2010/main" val="287252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It's important we are in the right state of mind as we begin our conversation today. As a warm, please spend the next 1-2 minutes thinking about the following two questions and adding your ideas into the chat.  We will then take 2 share-outs to the group:</a:t>
            </a:r>
          </a:p>
          <a:p>
            <a:endParaRPr lang="en-US">
              <a:cs typeface="Calibri"/>
            </a:endParaRPr>
          </a:p>
          <a:p>
            <a:pPr marL="514350" indent="-514350">
              <a:spcBef>
                <a:spcPct val="20000"/>
              </a:spcBef>
              <a:buAutoNum type="arabicParenR"/>
            </a:pPr>
            <a:r>
              <a:rPr lang="en-US"/>
              <a:t>What is one thing you think is </a:t>
            </a:r>
            <a:r>
              <a:rPr lang="en-US" b="1"/>
              <a:t>going well in school </a:t>
            </a:r>
            <a:r>
              <a:rPr lang="en-US"/>
              <a:t>this school year?</a:t>
            </a:r>
          </a:p>
          <a:p>
            <a:pPr marL="514350" indent="-514350">
              <a:spcBef>
                <a:spcPct val="20000"/>
              </a:spcBef>
              <a:buAutoNum type="arabicParenR"/>
            </a:pPr>
            <a:r>
              <a:rPr lang="en-US"/>
              <a:t>What is one thing you’d like to see </a:t>
            </a:r>
            <a:r>
              <a:rPr lang="en-US" b="1"/>
              <a:t>improved in school</a:t>
            </a:r>
            <a:r>
              <a:rPr lang="en-US"/>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5</a:t>
            </a:fld>
            <a:endParaRPr lang="en-US" altLang="en-US"/>
          </a:p>
        </p:txBody>
      </p:sp>
    </p:spTree>
    <p:extLst>
      <p:ext uri="{BB962C8B-B14F-4D97-AF65-F5344CB8AC3E}">
        <p14:creationId xmlns:p14="http://schemas.microsoft.com/office/powerpoint/2010/main" val="207744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Finally...Next Steps....</a:t>
            </a:r>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36</a:t>
            </a:fld>
            <a:endParaRPr lang="en-US" altLang="en-US"/>
          </a:p>
        </p:txBody>
      </p:sp>
    </p:spTree>
    <p:extLst>
      <p:ext uri="{BB962C8B-B14F-4D97-AF65-F5344CB8AC3E}">
        <p14:creationId xmlns:p14="http://schemas.microsoft.com/office/powerpoint/2010/main" val="1784514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As we end our session I wanted to call out some homework :) -who doesn’t love homework!!??</a:t>
            </a:r>
            <a:endParaRPr lang="en-US">
              <a:cs typeface="Calibri"/>
            </a:endParaRPr>
          </a:p>
          <a:p>
            <a:endParaRPr lang="en-US">
              <a:cs typeface="Calibri"/>
            </a:endParaRPr>
          </a:p>
          <a:p>
            <a:r>
              <a:rPr lang="en-US">
                <a:ea typeface="MS PGothic"/>
                <a:cs typeface="Calibri"/>
              </a:rPr>
              <a:t>1) In order to make sure we hearing from more families there is a survey to figure out the demand for in-person seats- I will send it out with a flyer, due back on 12/4.  </a:t>
            </a:r>
            <a:endParaRPr lang="en-US">
              <a:cs typeface="Calibri"/>
            </a:endParaRPr>
          </a:p>
          <a:p>
            <a:r>
              <a:rPr lang="en-US">
                <a:ea typeface="MS PGothic"/>
                <a:cs typeface="Calibri"/>
              </a:rPr>
              <a:t>2) Staff and myself will be using some key questions and prompts to pop around student classrooms to get their ideas on this work. </a:t>
            </a:r>
            <a:endParaRPr lang="en-US">
              <a:cs typeface="Calibri"/>
            </a:endParaRPr>
          </a:p>
          <a:p>
            <a:r>
              <a:rPr lang="en-US">
                <a:ea typeface="MS PGothic"/>
                <a:cs typeface="Calibri"/>
              </a:rPr>
              <a:t>And, </a:t>
            </a:r>
          </a:p>
          <a:p>
            <a:r>
              <a:rPr lang="en-US">
                <a:ea typeface="MS PGothic"/>
                <a:cs typeface="Calibri"/>
              </a:rPr>
              <a:t>3) I will send out a document around possible instructional models for our discussion next meeting after Thanksgiving  Break.  It's long-so feel free to skim over it and we will go more in-depth at the meeting.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37</a:t>
            </a:fld>
            <a:endParaRPr lang="en-US" altLang="en-US"/>
          </a:p>
        </p:txBody>
      </p:sp>
    </p:spTree>
    <p:extLst>
      <p:ext uri="{BB962C8B-B14F-4D97-AF65-F5344CB8AC3E}">
        <p14:creationId xmlns:p14="http://schemas.microsoft.com/office/powerpoint/2010/main" val="68191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I know we are close to time but wanted to take any questions you might have and clarity around next steps.  </a:t>
            </a:r>
            <a:endParaRPr lang="en-US">
              <a:cs typeface="Calibri"/>
            </a:endParaRPr>
          </a:p>
          <a:p>
            <a:endParaRPr lang="en-US">
              <a:cs typeface="Calibri"/>
            </a:endParaRPr>
          </a:p>
          <a:p>
            <a:r>
              <a:rPr lang="en-US">
                <a:ea typeface="MS PGothic"/>
                <a:cs typeface="Calibri"/>
              </a:rPr>
              <a:t>Our next meeting will be after the Thanksgiving Break on XXXX (share if you have date).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38</a:t>
            </a:fld>
            <a:endParaRPr lang="en-US" altLang="en-US"/>
          </a:p>
        </p:txBody>
      </p:sp>
    </p:spTree>
    <p:extLst>
      <p:ext uri="{BB962C8B-B14F-4D97-AF65-F5344CB8AC3E}">
        <p14:creationId xmlns:p14="http://schemas.microsoft.com/office/powerpoint/2010/main" val="277480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Thank you for sharing.  </a:t>
            </a:r>
          </a:p>
          <a:p>
            <a:r>
              <a:rPr lang="en-US">
                <a:ea typeface="MS PGothic"/>
                <a:cs typeface="Calibri"/>
              </a:rPr>
              <a:t>Let's move on to the next agenda time- a bit of framing for today- why are we here? </a:t>
            </a:r>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6</a:t>
            </a:fld>
            <a:endParaRPr lang="en-US" altLang="en-US"/>
          </a:p>
        </p:txBody>
      </p:sp>
    </p:spTree>
    <p:extLst>
      <p:ext uri="{BB962C8B-B14F-4D97-AF65-F5344CB8AC3E}">
        <p14:creationId xmlns:p14="http://schemas.microsoft.com/office/powerpoint/2010/main" val="191066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Again, as mentioned earlier I am very grateful for your presence here today as this is a very important process to our school community. </a:t>
            </a:r>
            <a:endParaRPr lang="en-US">
              <a:cs typeface="Calibri"/>
            </a:endParaRPr>
          </a:p>
          <a:p>
            <a:endParaRPr lang="en-US">
              <a:cs typeface="Calibri"/>
            </a:endParaRPr>
          </a:p>
          <a:p>
            <a:r>
              <a:rPr lang="en-US">
                <a:ea typeface="MS PGothic"/>
                <a:cs typeface="Calibri"/>
              </a:rPr>
              <a:t>Today with our first kick-off meeting we hope to: </a:t>
            </a:r>
          </a:p>
          <a:p>
            <a:pPr marL="514350" indent="-514350">
              <a:spcBef>
                <a:spcPct val="0"/>
              </a:spcBef>
              <a:buAutoNum type="arabicParenR"/>
            </a:pPr>
            <a:r>
              <a:rPr lang="en-US">
                <a:ea typeface="MS PGothic"/>
                <a:cs typeface="Calibri"/>
              </a:rPr>
              <a:t>Understand why we are here as the Reopening Community Corps and align around a </a:t>
            </a:r>
            <a:r>
              <a:rPr lang="en-US" b="1">
                <a:ea typeface="MS PGothic"/>
                <a:cs typeface="Calibri"/>
              </a:rPr>
              <a:t>shared vision and purpose.</a:t>
            </a:r>
            <a:r>
              <a:rPr lang="en-US">
                <a:ea typeface="MS PGothic"/>
                <a:cs typeface="Calibri"/>
              </a:rPr>
              <a:t> </a:t>
            </a:r>
          </a:p>
          <a:p>
            <a:pPr marL="514350" indent="-514350">
              <a:spcBef>
                <a:spcPct val="0"/>
              </a:spcBef>
              <a:buAutoNum type="arabicParenR"/>
            </a:pPr>
            <a:r>
              <a:rPr lang="en-US">
                <a:ea typeface="MS PGothic"/>
                <a:cs typeface="Calibri"/>
              </a:rPr>
              <a:t>Understand current reopening plans for DCPS.</a:t>
            </a:r>
          </a:p>
          <a:p>
            <a:pPr marL="514350" indent="-514350">
              <a:spcBef>
                <a:spcPct val="0"/>
              </a:spcBef>
              <a:buAutoNum type="arabicParenR"/>
            </a:pPr>
            <a:r>
              <a:rPr lang="en-US">
                <a:ea typeface="MS PGothic"/>
                <a:cs typeface="Calibri"/>
              </a:rPr>
              <a:t>Discuss </a:t>
            </a:r>
            <a:r>
              <a:rPr lang="en-US" b="1">
                <a:ea typeface="MS PGothic"/>
                <a:cs typeface="Calibri"/>
              </a:rPr>
              <a:t>baseline expectations and key questions </a:t>
            </a:r>
            <a:r>
              <a:rPr lang="en-US">
                <a:ea typeface="MS PGothic"/>
                <a:cs typeface="Calibri"/>
              </a:rPr>
              <a:t>for Term 3. </a:t>
            </a:r>
          </a:p>
          <a:p>
            <a:pPr marL="514350" indent="-514350">
              <a:spcBef>
                <a:spcPct val="0"/>
              </a:spcBef>
              <a:buAutoNum type="arabicParenR"/>
            </a:pPr>
            <a:r>
              <a:rPr lang="en-US">
                <a:ea typeface="MS PGothic"/>
                <a:cs typeface="Calibri"/>
              </a:rPr>
              <a:t>Discuss </a:t>
            </a:r>
            <a:r>
              <a:rPr lang="en-US" b="1">
                <a:ea typeface="MS PGothic"/>
                <a:cs typeface="Calibri"/>
              </a:rPr>
              <a:t>school needs and goals </a:t>
            </a:r>
            <a:r>
              <a:rPr lang="en-US">
                <a:ea typeface="MS PGothic"/>
                <a:cs typeface="Calibri"/>
              </a:rPr>
              <a:t>for In-Person Learning. </a:t>
            </a: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7</a:t>
            </a:fld>
            <a:endParaRPr lang="en-US" altLang="en-US"/>
          </a:p>
        </p:txBody>
      </p:sp>
    </p:spTree>
    <p:extLst>
      <p:ext uri="{BB962C8B-B14F-4D97-AF65-F5344CB8AC3E}">
        <p14:creationId xmlns:p14="http://schemas.microsoft.com/office/powerpoint/2010/main" val="126692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As this is a new engagement process I wanted to take a minute to ground our work in three pillars: </a:t>
            </a:r>
          </a:p>
          <a:p>
            <a:endParaRPr lang="en-US">
              <a:cs typeface="Calibri"/>
            </a:endParaRPr>
          </a:p>
          <a:p>
            <a:r>
              <a:rPr lang="en-US">
                <a:ea typeface="MS PGothic"/>
                <a:cs typeface="Calibri"/>
              </a:rPr>
              <a:t>1. Leverage collaborative planning structures (“</a:t>
            </a:r>
            <a:r>
              <a:rPr lang="en-US" b="1" u="sng">
                <a:ea typeface="MS PGothic"/>
                <a:cs typeface="Calibri"/>
              </a:rPr>
              <a:t>reopen community corps</a:t>
            </a:r>
            <a:r>
              <a:rPr lang="en-US">
                <a:ea typeface="MS PGothic"/>
                <a:cs typeface="Calibri"/>
              </a:rPr>
              <a:t>”) to understand school-specific context for feedback and school planning.</a:t>
            </a:r>
          </a:p>
          <a:p>
            <a:r>
              <a:rPr lang="en-US">
                <a:ea typeface="MS PGothic"/>
                <a:cs typeface="Calibri"/>
              </a:rPr>
              <a:t>2. Commit to</a:t>
            </a:r>
            <a:r>
              <a:rPr lang="en-US" b="1">
                <a:ea typeface="MS PGothic"/>
                <a:cs typeface="Calibri"/>
              </a:rPr>
              <a:t> </a:t>
            </a:r>
            <a:r>
              <a:rPr lang="en-US" b="1" u="sng">
                <a:ea typeface="MS PGothic"/>
                <a:cs typeface="Calibri"/>
              </a:rPr>
              <a:t>baseline expectations</a:t>
            </a:r>
            <a:r>
              <a:rPr lang="en-US" b="1">
                <a:ea typeface="MS PGothic"/>
                <a:cs typeface="Calibri"/>
              </a:rPr>
              <a:t> </a:t>
            </a:r>
            <a:r>
              <a:rPr lang="en-US">
                <a:ea typeface="MS PGothic"/>
                <a:cs typeface="Calibri"/>
              </a:rPr>
              <a:t>to ensure equity of access and opportunity across DCPS.</a:t>
            </a:r>
          </a:p>
          <a:p>
            <a:r>
              <a:rPr lang="en-US">
                <a:ea typeface="MS PGothic"/>
                <a:cs typeface="Calibri"/>
              </a:rPr>
              <a:t>3. Maximize the short </a:t>
            </a:r>
            <a:r>
              <a:rPr lang="en-US" b="1" u="sng">
                <a:ea typeface="MS PGothic"/>
                <a:cs typeface="Calibri"/>
              </a:rPr>
              <a:t>window of time </a:t>
            </a:r>
            <a:r>
              <a:rPr lang="en-US">
                <a:ea typeface="MS PGothic"/>
                <a:cs typeface="Calibri"/>
              </a:rPr>
              <a:t>(November to early December) to engage in Term 3 planning before implementation needs to occur. </a:t>
            </a:r>
            <a:endParaRPr lang="en-US"/>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8</a:t>
            </a:fld>
            <a:endParaRPr lang="en-US" altLang="en-US"/>
          </a:p>
        </p:txBody>
      </p:sp>
    </p:spTree>
    <p:extLst>
      <p:ext uri="{BB962C8B-B14F-4D97-AF65-F5344CB8AC3E}">
        <p14:creationId xmlns:p14="http://schemas.microsoft.com/office/powerpoint/2010/main" val="83475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MS PGothic"/>
                <a:cs typeface="Calibri"/>
              </a:rPr>
              <a:t>As this is a new engagement process I wanted to take a minute to ground our work in three pillars: </a:t>
            </a:r>
          </a:p>
          <a:p>
            <a:endParaRPr lang="en-US">
              <a:cs typeface="Calibri"/>
            </a:endParaRPr>
          </a:p>
          <a:p>
            <a:r>
              <a:rPr lang="en-US">
                <a:ea typeface="MS PGothic"/>
                <a:cs typeface="Calibri"/>
              </a:rPr>
              <a:t>1. Leverage collaborative planning structures (“</a:t>
            </a:r>
            <a:r>
              <a:rPr lang="en-US" b="1" u="sng">
                <a:ea typeface="MS PGothic"/>
                <a:cs typeface="Calibri"/>
              </a:rPr>
              <a:t>reopen community corps</a:t>
            </a:r>
            <a:r>
              <a:rPr lang="en-US">
                <a:ea typeface="MS PGothic"/>
                <a:cs typeface="Calibri"/>
              </a:rPr>
              <a:t>”) to understand school-specific context for feedback and school planning.</a:t>
            </a:r>
          </a:p>
          <a:p>
            <a:r>
              <a:rPr lang="en-US">
                <a:ea typeface="MS PGothic"/>
                <a:cs typeface="Calibri"/>
              </a:rPr>
              <a:t>2. Commit to</a:t>
            </a:r>
            <a:r>
              <a:rPr lang="en-US" b="1">
                <a:ea typeface="MS PGothic"/>
                <a:cs typeface="Calibri"/>
              </a:rPr>
              <a:t> </a:t>
            </a:r>
            <a:r>
              <a:rPr lang="en-US" b="1" u="sng">
                <a:ea typeface="MS PGothic"/>
                <a:cs typeface="Calibri"/>
              </a:rPr>
              <a:t>baseline expectations</a:t>
            </a:r>
            <a:r>
              <a:rPr lang="en-US" b="1">
                <a:ea typeface="MS PGothic"/>
                <a:cs typeface="Calibri"/>
              </a:rPr>
              <a:t> </a:t>
            </a:r>
            <a:r>
              <a:rPr lang="en-US">
                <a:ea typeface="MS PGothic"/>
                <a:cs typeface="Calibri"/>
              </a:rPr>
              <a:t>to ensure equity of access and opportunity across DCPS.</a:t>
            </a:r>
          </a:p>
          <a:p>
            <a:r>
              <a:rPr lang="en-US">
                <a:ea typeface="MS PGothic"/>
                <a:cs typeface="Calibri"/>
              </a:rPr>
              <a:t>3. Maximize the short </a:t>
            </a:r>
            <a:r>
              <a:rPr lang="en-US" b="1" u="sng">
                <a:ea typeface="MS PGothic"/>
                <a:cs typeface="Calibri"/>
              </a:rPr>
              <a:t>window of time </a:t>
            </a:r>
            <a:r>
              <a:rPr lang="en-US">
                <a:ea typeface="MS PGothic"/>
                <a:cs typeface="Calibri"/>
              </a:rPr>
              <a:t>(November to early December) to engage in Term 3 planning before implementation needs to occur. </a:t>
            </a:r>
            <a:endParaRPr lang="en-US"/>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9</a:t>
            </a:fld>
            <a:endParaRPr lang="en-US" altLang="en-US"/>
          </a:p>
        </p:txBody>
      </p:sp>
    </p:spTree>
    <p:extLst>
      <p:ext uri="{BB962C8B-B14F-4D97-AF65-F5344CB8AC3E}">
        <p14:creationId xmlns:p14="http://schemas.microsoft.com/office/powerpoint/2010/main" val="81649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Moving on in the agenda...</a:t>
            </a:r>
          </a:p>
          <a:p>
            <a:endParaRPr lang="en-US">
              <a:ea typeface="MS PGothic"/>
              <a:cs typeface="Calibri"/>
            </a:endParaRPr>
          </a:p>
          <a:p>
            <a:r>
              <a:rPr lang="en-US">
                <a:ea typeface="MS PGothic"/>
                <a:cs typeface="Calibri"/>
              </a:rPr>
              <a:t>Before we get started with the work at hand I want to make sure everyone has a clear understanding of where DCPS Reopening work stands and some key updates around health and safety as well as the updates for Term 2 and Term 3 planning.  </a:t>
            </a:r>
            <a:endParaRPr lang="en-US">
              <a:cs typeface="Calibri"/>
            </a:endParaRPr>
          </a:p>
          <a:p>
            <a:endParaRPr lang="en-US">
              <a:ea typeface="MS PGothic"/>
              <a:cs typeface="Calibri"/>
            </a:endParaRPr>
          </a:p>
          <a:p>
            <a:r>
              <a:rPr lang="en-US">
                <a:ea typeface="MS PGothic"/>
                <a:cs typeface="Calibri"/>
              </a:rPr>
              <a:t>Things have been moving fast so its important we all know what is happening in order to understand where we are going.  </a:t>
            </a:r>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a:pPr>
                <a:defRPr/>
              </a:pPr>
              <a:t>10</a:t>
            </a:fld>
            <a:endParaRPr lang="en-US" altLang="en-US"/>
          </a:p>
        </p:txBody>
      </p:sp>
    </p:spTree>
    <p:extLst>
      <p:ext uri="{BB962C8B-B14F-4D97-AF65-F5344CB8AC3E}">
        <p14:creationId xmlns:p14="http://schemas.microsoft.com/office/powerpoint/2010/main" val="4682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share more information on how we'll bring staff and students back safely, I want to ground us in the DCPS planning principles that have served as a north star for our planning.</a:t>
            </a:r>
          </a:p>
          <a:p>
            <a:endParaRPr lang="en-US"/>
          </a:p>
          <a:p>
            <a:r>
              <a:rPr lang="en-US"/>
              <a:t>Prioritizing safety - at the front of our mind and we have very robust protocols for health and safety</a:t>
            </a:r>
          </a:p>
          <a:p>
            <a:endParaRPr lang="en-US"/>
          </a:p>
          <a:p>
            <a:r>
              <a:rPr lang="en-US"/>
              <a:t>Maximizing learning -both at home and school - want them to maximize every moment of our instructional day</a:t>
            </a:r>
          </a:p>
          <a:p>
            <a:endParaRPr lang="en-US"/>
          </a:p>
          <a:p>
            <a:r>
              <a:rPr lang="en-US"/>
              <a:t>Equity - continues to be a priority - equity and access to resources, equity in learning opps - students have different needs and this looks different across our district and this continues to be top priority for us.</a:t>
            </a:r>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pPr>
              <a:defRPr/>
            </a:pPr>
            <a:fld id="{A38B29E1-4B1F-4646-BC87-61296BCB92DA}" type="slidenum">
              <a:rPr lang="en-US" altLang="en-US" smtClean="0"/>
              <a:pPr>
                <a:defRPr/>
              </a:pPr>
              <a:t>11</a:t>
            </a:fld>
            <a:endParaRPr lang="en-US" altLang="en-US"/>
          </a:p>
        </p:txBody>
      </p:sp>
    </p:spTree>
    <p:extLst>
      <p:ext uri="{BB962C8B-B14F-4D97-AF65-F5344CB8AC3E}">
        <p14:creationId xmlns:p14="http://schemas.microsoft.com/office/powerpoint/2010/main" val="2316279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l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C40728-E6F2-46E8-8BC1-9F41ACE4B774}"/>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3D339377-60CF-4273-A017-4919DBE9B267}"/>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11176000" cy="3352800"/>
          </a:xfrm>
        </p:spPr>
        <p:txBody>
          <a:bodyPr anchor="t">
            <a:normAutofit/>
          </a:bodyPr>
          <a:lstStyle>
            <a:lvl1pPr>
              <a:lnSpc>
                <a:spcPct val="90000"/>
              </a:lnSpc>
              <a:defRPr sz="4800" spc="-1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11176000" cy="381000"/>
          </a:xfrm>
        </p:spPr>
        <p:txBody>
          <a:bodyPr anchor="b"/>
          <a:lstStyle>
            <a:lvl1pPr marL="0" indent="0">
              <a:buNone/>
              <a:defRPr sz="2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logo&#10;&#10;Description automatically generated">
            <a:extLst>
              <a:ext uri="{FF2B5EF4-FFF2-40B4-BE49-F238E27FC236}">
                <a16:creationId xmlns:a16="http://schemas.microsoft.com/office/drawing/2014/main" id="{CF9C4AA5-2273-4F3B-93CF-1101FEE853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000" y="609601"/>
            <a:ext cx="3949700" cy="705304"/>
          </a:xfrm>
          <a:prstGeom prst="rect">
            <a:avLst/>
          </a:prstGeom>
        </p:spPr>
      </p:pic>
    </p:spTree>
    <p:extLst>
      <p:ext uri="{BB962C8B-B14F-4D97-AF65-F5344CB8AC3E}">
        <p14:creationId xmlns:p14="http://schemas.microsoft.com/office/powerpoint/2010/main" val="253730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Capitol artwork">
    <p:spTree>
      <p:nvGrpSpPr>
        <p:cNvPr id="1" name=""/>
        <p:cNvGrpSpPr/>
        <p:nvPr/>
      </p:nvGrpSpPr>
      <p:grpSpPr>
        <a:xfrm>
          <a:off x="0" y="0"/>
          <a:ext cx="0" cy="0"/>
          <a:chOff x="0" y="0"/>
          <a:chExt cx="0" cy="0"/>
        </a:xfrm>
      </p:grpSpPr>
      <p:pic>
        <p:nvPicPr>
          <p:cNvPr id="4" name="Picture 3" descr="big_capitol_art.png">
            <a:extLst>
              <a:ext uri="{FF2B5EF4-FFF2-40B4-BE49-F238E27FC236}">
                <a16:creationId xmlns:a16="http://schemas.microsoft.com/office/drawing/2014/main" id="{233FD552-A3A6-443B-B4DC-27491739EF6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000" y="2133601"/>
            <a:ext cx="111760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E24EEE9-048D-4365-97E9-7CA3A9C3EB84}"/>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2B12A3F9-AC82-4A37-B9FA-50B3A8C9472C}"/>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pic>
        <p:nvPicPr>
          <p:cNvPr id="9" name="Picture 8" descr="A close up of a logo&#10;&#10;Description automatically generated">
            <a:extLst>
              <a:ext uri="{FF2B5EF4-FFF2-40B4-BE49-F238E27FC236}">
                <a16:creationId xmlns:a16="http://schemas.microsoft.com/office/drawing/2014/main" id="{203D349D-90E4-45D0-84C9-7E757914A259}"/>
              </a:ext>
            </a:extLst>
          </p:cNvPr>
          <p:cNvPicPr>
            <a:picLocks noChangeAspect="1"/>
          </p:cNvPicPr>
          <p:nvPr userDrawn="1"/>
        </p:nvPicPr>
        <p:blipFill>
          <a:blip r:embed="rId3"/>
          <a:stretch>
            <a:fillRect/>
          </a:stretch>
        </p:blipFill>
        <p:spPr>
          <a:xfrm>
            <a:off x="508000" y="609601"/>
            <a:ext cx="3949700" cy="705304"/>
          </a:xfrm>
          <a:prstGeom prst="rect">
            <a:avLst/>
          </a:prstGeom>
        </p:spPr>
      </p:pic>
      <p:sp>
        <p:nvSpPr>
          <p:cNvPr id="13" name="Title 1"/>
          <p:cNvSpPr>
            <a:spLocks noGrp="1"/>
          </p:cNvSpPr>
          <p:nvPr>
            <p:ph type="ctrTitle"/>
          </p:nvPr>
        </p:nvSpPr>
        <p:spPr>
          <a:xfrm>
            <a:off x="1117600" y="2765540"/>
            <a:ext cx="5994400" cy="2492260"/>
          </a:xfrm>
        </p:spPr>
        <p:txBody>
          <a:bodyPr anchor="t">
            <a:normAutofit/>
          </a:bodyPr>
          <a:lstStyle>
            <a:lvl1pPr>
              <a:defRPr sz="3600" baseline="0">
                <a:solidFill>
                  <a:schemeClr val="bg1"/>
                </a:solidFill>
              </a:defRPr>
            </a:lvl1pPr>
          </a:lstStyle>
          <a:p>
            <a:r>
              <a:rPr lang="en-US"/>
              <a:t>Click to edit Master title style</a:t>
            </a:r>
          </a:p>
        </p:txBody>
      </p:sp>
      <p:sp>
        <p:nvSpPr>
          <p:cNvPr id="14" name="Text Placeholder 2"/>
          <p:cNvSpPr>
            <a:spLocks noGrp="1"/>
          </p:cNvSpPr>
          <p:nvPr>
            <p:ph type="body" idx="1"/>
          </p:nvPr>
        </p:nvSpPr>
        <p:spPr>
          <a:xfrm>
            <a:off x="1117600" y="2362200"/>
            <a:ext cx="5994400" cy="403340"/>
          </a:xfrm>
        </p:spPr>
        <p:txBody>
          <a:bodyPr anchor="b"/>
          <a:lstStyle>
            <a:lvl1pPr marL="0" indent="0">
              <a:buNone/>
              <a:defRPr sz="1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4732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bullet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87BBBD-E293-470D-9B31-E570CA7584A2}"/>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6" name="Straight Connector 5">
            <a:extLst>
              <a:ext uri="{FF2B5EF4-FFF2-40B4-BE49-F238E27FC236}">
                <a16:creationId xmlns:a16="http://schemas.microsoft.com/office/drawing/2014/main" id="{8E27F31C-3149-44D2-9E4B-D2EA92E53D91}"/>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B6F4CB74-77BA-4617-815B-AD4E8184A109}"/>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6775"/>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1"/>
            <a:ext cx="11176000" cy="4449763"/>
          </a:xfrm>
        </p:spPr>
        <p:txBody>
          <a:bodyPr/>
          <a:lstStyle>
            <a:lvl1pPr marL="228600" indent="-228600">
              <a:buClr>
                <a:srgbClr val="005283"/>
              </a:buClr>
              <a:buFont typeface="Wingdings" charset="2"/>
              <a:buChar char="§"/>
              <a:defRPr sz="2000"/>
            </a:lvl1pPr>
            <a:lvl2pPr marL="594360" indent="-228600">
              <a:buClr>
                <a:schemeClr val="tx2">
                  <a:lumMod val="60000"/>
                  <a:lumOff val="40000"/>
                </a:schemeClr>
              </a:buClr>
              <a:buFont typeface="Arial"/>
              <a:buChar char="•"/>
              <a:defRPr sz="1800"/>
            </a:lvl2pPr>
            <a:lvl3pPr>
              <a:buClr>
                <a:srgbClr val="005283"/>
              </a:buClr>
              <a:buFont typeface="Lucida Grande"/>
              <a:buChar char="-"/>
              <a:defRPr sz="1600"/>
            </a:lvl3pPr>
            <a:lvl4pPr>
              <a:buClr>
                <a:schemeClr val="tx2">
                  <a:lumMod val="60000"/>
                  <a:lumOff val="40000"/>
                </a:schemeClr>
              </a:buClr>
              <a:buFont typeface="Wingdings" charset="2"/>
              <a:buChar char="Ø"/>
              <a:defRPr sz="1400"/>
            </a:lvl4pPr>
            <a:lvl5pPr>
              <a:buClr>
                <a:srgbClr val="005283"/>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p:nvPr>
        </p:nvSpPr>
        <p:spPr>
          <a:xfrm>
            <a:off x="508000" y="381001"/>
            <a:ext cx="11176000" cy="276225"/>
          </a:xfrm>
          <a:solidFill>
            <a:srgbClr val="005283"/>
          </a:solidFill>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8" name="Date Placeholder 3">
            <a:extLst>
              <a:ext uri="{FF2B5EF4-FFF2-40B4-BE49-F238E27FC236}">
                <a16:creationId xmlns:a16="http://schemas.microsoft.com/office/drawing/2014/main" id="{65A45509-77F6-4A82-BAD8-3C9FDB4051FA}"/>
              </a:ext>
            </a:extLst>
          </p:cNvPr>
          <p:cNvSpPr>
            <a:spLocks noGrp="1"/>
          </p:cNvSpPr>
          <p:nvPr>
            <p:ph type="dt" sz="half" idx="13"/>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9" name="Slide Number Placeholder 5">
            <a:extLst>
              <a:ext uri="{FF2B5EF4-FFF2-40B4-BE49-F238E27FC236}">
                <a16:creationId xmlns:a16="http://schemas.microsoft.com/office/drawing/2014/main" id="{2BAE07ED-E789-4E2A-BDD8-EA2299D499F9}"/>
              </a:ext>
            </a:extLst>
          </p:cNvPr>
          <p:cNvSpPr>
            <a:spLocks noGrp="1"/>
          </p:cNvSpPr>
          <p:nvPr>
            <p:ph type="sldNum" sz="quarter" idx="14"/>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2571598C-97D3-4479-96B5-31C283AC87D6}" type="slidenum">
              <a:rPr lang="en-US" altLang="en-US"/>
              <a:pPr>
                <a:defRPr/>
              </a:pPr>
              <a:t>‹#›</a:t>
            </a:fld>
            <a:endParaRPr lang="en-US" altLang="en-US"/>
          </a:p>
        </p:txBody>
      </p:sp>
    </p:spTree>
    <p:extLst>
      <p:ext uri="{BB962C8B-B14F-4D97-AF65-F5344CB8AC3E}">
        <p14:creationId xmlns:p14="http://schemas.microsoft.com/office/powerpoint/2010/main" val="390964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paragraph">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6D7FB2-4839-4337-B8FB-8C85F485702C}"/>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6" name="Straight Connector 5">
            <a:extLst>
              <a:ext uri="{FF2B5EF4-FFF2-40B4-BE49-F238E27FC236}">
                <a16:creationId xmlns:a16="http://schemas.microsoft.com/office/drawing/2014/main" id="{392F5954-9560-4061-9F82-175AB4EA2C5C}"/>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B5A47FA6-9E48-4580-94AE-48513FAB708E}"/>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6775"/>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1"/>
            <a:ext cx="11176000" cy="4449763"/>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3" name="Text Placeholder 12"/>
          <p:cNvSpPr>
            <a:spLocks noGrp="1"/>
          </p:cNvSpPr>
          <p:nvPr>
            <p:ph type="body" sz="quarter" idx="12"/>
          </p:nvPr>
        </p:nvSpPr>
        <p:spPr>
          <a:xfrm>
            <a:off x="508000" y="381001"/>
            <a:ext cx="11176000" cy="276225"/>
          </a:xfrm>
          <a:solidFill>
            <a:srgbClr val="005283"/>
          </a:solidFill>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8" name="Date Placeholder 3">
            <a:extLst>
              <a:ext uri="{FF2B5EF4-FFF2-40B4-BE49-F238E27FC236}">
                <a16:creationId xmlns:a16="http://schemas.microsoft.com/office/drawing/2014/main" id="{D1857197-F277-450F-BF8B-4977C3599391}"/>
              </a:ext>
            </a:extLst>
          </p:cNvPr>
          <p:cNvSpPr>
            <a:spLocks noGrp="1"/>
          </p:cNvSpPr>
          <p:nvPr>
            <p:ph type="dt" sz="half" idx="13"/>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9" name="Slide Number Placeholder 5">
            <a:extLst>
              <a:ext uri="{FF2B5EF4-FFF2-40B4-BE49-F238E27FC236}">
                <a16:creationId xmlns:a16="http://schemas.microsoft.com/office/drawing/2014/main" id="{DA53419F-9C5E-4B19-A818-952AACAB3573}"/>
              </a:ext>
            </a:extLst>
          </p:cNvPr>
          <p:cNvSpPr>
            <a:spLocks noGrp="1"/>
          </p:cNvSpPr>
          <p:nvPr>
            <p:ph type="sldNum" sz="quarter" idx="14"/>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594CB756-0BA9-4819-A40C-B9BD4A5DF2F4}" type="slidenum">
              <a:rPr lang="en-US" altLang="en-US"/>
              <a:pPr>
                <a:defRPr/>
              </a:pPr>
              <a:t>‹#›</a:t>
            </a:fld>
            <a:endParaRPr lang="en-US" altLang="en-US"/>
          </a:p>
        </p:txBody>
      </p:sp>
    </p:spTree>
    <p:extLst>
      <p:ext uri="{BB962C8B-B14F-4D97-AF65-F5344CB8AC3E}">
        <p14:creationId xmlns:p14="http://schemas.microsoft.com/office/powerpoint/2010/main" val="377756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aragraph">
    <p:bg>
      <p:bgPr>
        <a:solidFill>
          <a:srgbClr val="EAF1F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6D7FB2-4839-4337-B8FB-8C85F485702C}"/>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6" name="Straight Connector 5">
            <a:extLst>
              <a:ext uri="{FF2B5EF4-FFF2-40B4-BE49-F238E27FC236}">
                <a16:creationId xmlns:a16="http://schemas.microsoft.com/office/drawing/2014/main" id="{392F5954-9560-4061-9F82-175AB4EA2C5C}"/>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B5A47FA6-9E48-4580-94AE-48513FAB708E}"/>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6775"/>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1"/>
            <a:ext cx="11176000" cy="4449763"/>
          </a:xfrm>
        </p:spPr>
        <p:txBody>
          <a:bodyPr/>
          <a:lstStyle>
            <a:lvl1pPr marL="114300" indent="-457200">
              <a:buClr>
                <a:schemeClr val="tx2"/>
              </a:buClr>
              <a:buFont typeface="+mj-lt"/>
              <a:buAutoNum type="arabicPeriod"/>
              <a:defRPr sz="2000"/>
            </a:lvl1pPr>
            <a:lvl2pPr>
              <a:buClr>
                <a:schemeClr val="tx2"/>
              </a:buClr>
              <a:buFont typeface="Arial" panose="020B0604020202020204" pitchFamily="34" charset="0"/>
              <a:buChar char="•"/>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a:p>
            <a:pPr lvl="1"/>
            <a:r>
              <a:rPr lang="en-US"/>
              <a:t>Click to edit</a:t>
            </a:r>
          </a:p>
        </p:txBody>
      </p:sp>
      <p:sp>
        <p:nvSpPr>
          <p:cNvPr id="13" name="Text Placeholder 12"/>
          <p:cNvSpPr>
            <a:spLocks noGrp="1"/>
          </p:cNvSpPr>
          <p:nvPr>
            <p:ph type="body" sz="quarter" idx="12"/>
          </p:nvPr>
        </p:nvSpPr>
        <p:spPr>
          <a:xfrm>
            <a:off x="508000" y="381001"/>
            <a:ext cx="11176000" cy="276225"/>
          </a:xfrm>
          <a:solidFill>
            <a:srgbClr val="005283"/>
          </a:solidFill>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8" name="Date Placeholder 3">
            <a:extLst>
              <a:ext uri="{FF2B5EF4-FFF2-40B4-BE49-F238E27FC236}">
                <a16:creationId xmlns:a16="http://schemas.microsoft.com/office/drawing/2014/main" id="{D1857197-F277-450F-BF8B-4977C3599391}"/>
              </a:ext>
            </a:extLst>
          </p:cNvPr>
          <p:cNvSpPr>
            <a:spLocks noGrp="1"/>
          </p:cNvSpPr>
          <p:nvPr>
            <p:ph type="dt" sz="half" idx="13"/>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9" name="Slide Number Placeholder 5">
            <a:extLst>
              <a:ext uri="{FF2B5EF4-FFF2-40B4-BE49-F238E27FC236}">
                <a16:creationId xmlns:a16="http://schemas.microsoft.com/office/drawing/2014/main" id="{DA53419F-9C5E-4B19-A818-952AACAB3573}"/>
              </a:ext>
            </a:extLst>
          </p:cNvPr>
          <p:cNvSpPr>
            <a:spLocks noGrp="1"/>
          </p:cNvSpPr>
          <p:nvPr>
            <p:ph type="sldNum" sz="quarter" idx="14"/>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594CB756-0BA9-4819-A40C-B9BD4A5DF2F4}" type="slidenum">
              <a:rPr lang="en-US" altLang="en-US"/>
              <a:pPr>
                <a:defRPr/>
              </a:pPr>
              <a:t>‹#›</a:t>
            </a:fld>
            <a:endParaRPr lang="en-US" altLang="en-US"/>
          </a:p>
        </p:txBody>
      </p:sp>
    </p:spTree>
    <p:extLst>
      <p:ext uri="{BB962C8B-B14F-4D97-AF65-F5344CB8AC3E}">
        <p14:creationId xmlns:p14="http://schemas.microsoft.com/office/powerpoint/2010/main" val="108009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 bullet point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5D7D2D-20B4-42E9-B98A-44345C7A9EB3}"/>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10" name="Straight Connector 9">
            <a:extLst>
              <a:ext uri="{FF2B5EF4-FFF2-40B4-BE49-F238E27FC236}">
                <a16:creationId xmlns:a16="http://schemas.microsoft.com/office/drawing/2014/main" id="{4BC53D5B-A130-471A-BA6D-2723953A1FC5}"/>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0B0B5D15-24F8-4460-BCBA-584E821BD32F}"/>
              </a:ext>
            </a:extLst>
          </p:cNvPr>
          <p:cNvCxnSpPr/>
          <p:nvPr userDrawn="1"/>
        </p:nvCxnSpPr>
        <p:spPr>
          <a:xfrm>
            <a:off x="508000" y="4465639"/>
            <a:ext cx="5384800" cy="1587"/>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6FC48E0-C697-4081-8BAA-9EC62B63D523}"/>
              </a:ext>
            </a:extLst>
          </p:cNvPr>
          <p:cNvCxnSpPr/>
          <p:nvPr userDrawn="1"/>
        </p:nvCxnSpPr>
        <p:spPr>
          <a:xfrm>
            <a:off x="6299200" y="4464050"/>
            <a:ext cx="5384800" cy="1588"/>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1F35C33-A386-45CF-83AB-4E22EFA22B7E}"/>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8363"/>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1"/>
            <a:ext cx="11176000" cy="1828800"/>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3" name="Text Placeholder 12"/>
          <p:cNvSpPr>
            <a:spLocks noGrp="1"/>
          </p:cNvSpPr>
          <p:nvPr>
            <p:ph type="body" sz="quarter" idx="12"/>
          </p:nvPr>
        </p:nvSpPr>
        <p:spPr>
          <a:xfrm>
            <a:off x="508000" y="381001"/>
            <a:ext cx="11176000" cy="276225"/>
          </a:xfrm>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12" name="Content Placeholder 2"/>
          <p:cNvSpPr>
            <a:spLocks noGrp="1"/>
          </p:cNvSpPr>
          <p:nvPr>
            <p:ph idx="14"/>
          </p:nvPr>
        </p:nvSpPr>
        <p:spPr>
          <a:xfrm>
            <a:off x="508000" y="4106102"/>
            <a:ext cx="5384800" cy="362708"/>
          </a:xfrm>
        </p:spPr>
        <p:txBody>
          <a:bodyPr/>
          <a:lstStyle>
            <a:lvl1pPr marL="0" marR="0" indent="-342900" algn="l" defTabSz="457200" rtl="0" eaLnBrk="0" fontAlgn="base" latinLnBrk="0" hangingPunct="0">
              <a:lnSpc>
                <a:spcPct val="100000"/>
              </a:lnSpc>
              <a:spcBef>
                <a:spcPct val="20000"/>
              </a:spcBef>
              <a:spcAft>
                <a:spcPct val="0"/>
              </a:spcAft>
              <a:buClr>
                <a:srgbClr val="0098DB"/>
              </a:buClr>
              <a:buSzTx/>
              <a:buFontTx/>
              <a:buNone/>
              <a:tabLst/>
              <a:defRPr sz="1600" b="1"/>
            </a:lvl1pPr>
            <a:lvl2pPr marL="0">
              <a:buClr>
                <a:srgbClr val="0098DB"/>
              </a:buClr>
              <a:buFont typeface="Wingdings" charset="2"/>
              <a:buNone/>
              <a:defRPr sz="1800" b="1"/>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a:t>Click to edit Master text styles</a:t>
            </a:r>
          </a:p>
          <a:p>
            <a:pPr lvl="1"/>
            <a:endParaRPr lang="en-US"/>
          </a:p>
        </p:txBody>
      </p:sp>
      <p:sp>
        <p:nvSpPr>
          <p:cNvPr id="14" name="Content Placeholder 2"/>
          <p:cNvSpPr>
            <a:spLocks noGrp="1"/>
          </p:cNvSpPr>
          <p:nvPr>
            <p:ph idx="15"/>
          </p:nvPr>
        </p:nvSpPr>
        <p:spPr>
          <a:xfrm>
            <a:off x="508000" y="4465638"/>
            <a:ext cx="5384800" cy="1630363"/>
          </a:xfrm>
        </p:spPr>
        <p:txBody>
          <a:bodyPr/>
          <a:lstStyle>
            <a:lvl1pPr marL="228600" indent="-228600">
              <a:buClr>
                <a:srgbClr val="005283"/>
              </a:buClr>
              <a:buFont typeface="Wingdings" charset="2"/>
              <a:buChar char="§"/>
              <a:defRPr sz="1600"/>
            </a:lvl1pPr>
            <a:lvl2pPr>
              <a:buClr>
                <a:srgbClr val="0098DB"/>
              </a:buClr>
              <a:buFont typeface="Wingdings" charset="2"/>
              <a:buChar char="§"/>
              <a:defRPr sz="1800"/>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a:t>Click to edit Master text styles</a:t>
            </a:r>
          </a:p>
          <a:p>
            <a:pPr lvl="0"/>
            <a:endParaRPr lang="en-US"/>
          </a:p>
        </p:txBody>
      </p:sp>
      <p:sp>
        <p:nvSpPr>
          <p:cNvPr id="15" name="Content Placeholder 2"/>
          <p:cNvSpPr>
            <a:spLocks noGrp="1"/>
          </p:cNvSpPr>
          <p:nvPr>
            <p:ph idx="16"/>
          </p:nvPr>
        </p:nvSpPr>
        <p:spPr>
          <a:xfrm>
            <a:off x="6299200" y="4106103"/>
            <a:ext cx="5384800" cy="361123"/>
          </a:xfrm>
        </p:spPr>
        <p:txBody>
          <a:bodyPr/>
          <a:lstStyle>
            <a:lvl1pPr marL="0" marR="0" indent="-342900" algn="l" defTabSz="457200" rtl="0" eaLnBrk="0" fontAlgn="base" latinLnBrk="0" hangingPunct="0">
              <a:lnSpc>
                <a:spcPct val="100000"/>
              </a:lnSpc>
              <a:spcBef>
                <a:spcPct val="20000"/>
              </a:spcBef>
              <a:spcAft>
                <a:spcPct val="0"/>
              </a:spcAft>
              <a:buClr>
                <a:srgbClr val="0098DB"/>
              </a:buClr>
              <a:buSzTx/>
              <a:buFontTx/>
              <a:buNone/>
              <a:tabLst/>
              <a:defRPr sz="1600" b="1"/>
            </a:lvl1pPr>
            <a:lvl2pPr marL="0">
              <a:buClr>
                <a:srgbClr val="0098DB"/>
              </a:buClr>
              <a:buFont typeface="Wingdings" charset="2"/>
              <a:buNone/>
              <a:defRPr sz="1800" b="1"/>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a:t>Click to edit Master text styles</a:t>
            </a:r>
          </a:p>
          <a:p>
            <a:pPr lvl="1"/>
            <a:endParaRPr lang="en-US"/>
          </a:p>
        </p:txBody>
      </p:sp>
      <p:sp>
        <p:nvSpPr>
          <p:cNvPr id="16" name="Content Placeholder 2"/>
          <p:cNvSpPr>
            <a:spLocks noGrp="1"/>
          </p:cNvSpPr>
          <p:nvPr>
            <p:ph idx="17"/>
          </p:nvPr>
        </p:nvSpPr>
        <p:spPr>
          <a:xfrm>
            <a:off x="6299200" y="4465638"/>
            <a:ext cx="5384800" cy="1630363"/>
          </a:xfrm>
        </p:spPr>
        <p:txBody>
          <a:bodyPr/>
          <a:lstStyle>
            <a:lvl1pPr marL="228600" indent="-228600">
              <a:buClr>
                <a:srgbClr val="005283"/>
              </a:buClr>
              <a:buFont typeface="Wingdings" charset="2"/>
              <a:buChar char="§"/>
              <a:defRPr sz="1600"/>
            </a:lvl1pPr>
            <a:lvl2pPr>
              <a:buClr>
                <a:srgbClr val="0098DB"/>
              </a:buClr>
              <a:buFont typeface="Wingdings" charset="2"/>
              <a:buChar char="§"/>
              <a:defRPr sz="1800"/>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a:t>Click to edit Master text styles</a:t>
            </a:r>
          </a:p>
          <a:p>
            <a:pPr lvl="0"/>
            <a:endParaRPr lang="en-US"/>
          </a:p>
        </p:txBody>
      </p:sp>
      <p:sp>
        <p:nvSpPr>
          <p:cNvPr id="19" name="Date Placeholder 3">
            <a:extLst>
              <a:ext uri="{FF2B5EF4-FFF2-40B4-BE49-F238E27FC236}">
                <a16:creationId xmlns:a16="http://schemas.microsoft.com/office/drawing/2014/main" id="{9BD6A5F8-E008-44B7-8833-8051487B5FC4}"/>
              </a:ext>
            </a:extLst>
          </p:cNvPr>
          <p:cNvSpPr>
            <a:spLocks noGrp="1"/>
          </p:cNvSpPr>
          <p:nvPr>
            <p:ph type="dt" sz="half" idx="18"/>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20" name="Slide Number Placeholder 5">
            <a:extLst>
              <a:ext uri="{FF2B5EF4-FFF2-40B4-BE49-F238E27FC236}">
                <a16:creationId xmlns:a16="http://schemas.microsoft.com/office/drawing/2014/main" id="{3CC5E3D2-AA31-4716-93B6-2EE2DAB1CDF1}"/>
              </a:ext>
            </a:extLst>
          </p:cNvPr>
          <p:cNvSpPr>
            <a:spLocks noGrp="1"/>
          </p:cNvSpPr>
          <p:nvPr>
            <p:ph type="sldNum" sz="quarter" idx="19"/>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699639C5-26A1-4B1B-B427-AC2418D4A9BC}" type="slidenum">
              <a:rPr lang="en-US" altLang="en-US"/>
              <a:pPr>
                <a:defRPr/>
              </a:pPr>
              <a:t>‹#›</a:t>
            </a:fld>
            <a:endParaRPr lang="en-US" altLang="en-US"/>
          </a:p>
        </p:txBody>
      </p:sp>
    </p:spTree>
    <p:extLst>
      <p:ext uri="{BB962C8B-B14F-4D97-AF65-F5344CB8AC3E}">
        <p14:creationId xmlns:p14="http://schemas.microsoft.com/office/powerpoint/2010/main" val="3373368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DDE501-1375-436D-8782-CCF869C50220}"/>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8" name="Straight Connector 7">
            <a:extLst>
              <a:ext uri="{FF2B5EF4-FFF2-40B4-BE49-F238E27FC236}">
                <a16:creationId xmlns:a16="http://schemas.microsoft.com/office/drawing/2014/main" id="{B0AED63E-7DF9-40F4-A5A9-FC949E3F324F}"/>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5B8B2D1A-E146-40CD-9390-9BF823CD0F18}"/>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8363"/>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1"/>
            <a:ext cx="11176000" cy="533399"/>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3" name="Text Placeholder 12"/>
          <p:cNvSpPr>
            <a:spLocks noGrp="1"/>
          </p:cNvSpPr>
          <p:nvPr>
            <p:ph type="body" sz="quarter" idx="12"/>
          </p:nvPr>
        </p:nvSpPr>
        <p:spPr>
          <a:xfrm>
            <a:off x="508000" y="381001"/>
            <a:ext cx="11176000" cy="276225"/>
          </a:xfrm>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14" name="Content Placeholder 2"/>
          <p:cNvSpPr>
            <a:spLocks noGrp="1"/>
          </p:cNvSpPr>
          <p:nvPr>
            <p:ph idx="15"/>
          </p:nvPr>
        </p:nvSpPr>
        <p:spPr>
          <a:xfrm>
            <a:off x="508000" y="2209801"/>
            <a:ext cx="5384800" cy="3886200"/>
          </a:xfrm>
        </p:spPr>
        <p:txBody>
          <a:bodyPr/>
          <a:lstStyle>
            <a:lvl1pPr marL="228600" indent="-228600">
              <a:buClr>
                <a:srgbClr val="005283"/>
              </a:buClr>
              <a:buFont typeface="Wingdings" charset="2"/>
              <a:buChar char="§"/>
              <a:defRPr sz="1600"/>
            </a:lvl1pPr>
            <a:lvl2pPr>
              <a:buClr>
                <a:srgbClr val="0098DB"/>
              </a:buClr>
              <a:buFont typeface="Wingdings" charset="2"/>
              <a:buChar char="§"/>
              <a:defRPr sz="1800"/>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a:t>Click to edit Master text styles</a:t>
            </a:r>
          </a:p>
          <a:p>
            <a:pPr lvl="0"/>
            <a:endParaRPr lang="en-US"/>
          </a:p>
        </p:txBody>
      </p:sp>
      <p:sp>
        <p:nvSpPr>
          <p:cNvPr id="25" name="Chart Placeholder 24"/>
          <p:cNvSpPr>
            <a:spLocks noGrp="1"/>
          </p:cNvSpPr>
          <p:nvPr>
            <p:ph type="chart" sz="quarter" idx="16"/>
          </p:nvPr>
        </p:nvSpPr>
        <p:spPr>
          <a:xfrm>
            <a:off x="6197600" y="2209800"/>
            <a:ext cx="5486400" cy="3886200"/>
          </a:xfrm>
        </p:spPr>
        <p:txBody>
          <a:bodyPr/>
          <a:lstStyle>
            <a:lvl1pPr>
              <a:buFontTx/>
              <a:buNone/>
              <a:defRPr sz="1600"/>
            </a:lvl1pPr>
          </a:lstStyle>
          <a:p>
            <a:pPr lvl="0"/>
            <a:endParaRPr lang="en-US" noProof="0"/>
          </a:p>
        </p:txBody>
      </p:sp>
      <p:sp>
        <p:nvSpPr>
          <p:cNvPr id="10" name="Date Placeholder 3">
            <a:extLst>
              <a:ext uri="{FF2B5EF4-FFF2-40B4-BE49-F238E27FC236}">
                <a16:creationId xmlns:a16="http://schemas.microsoft.com/office/drawing/2014/main" id="{0FB48B83-21D4-4C5C-BA38-9CA70D9CAB6A}"/>
              </a:ext>
            </a:extLst>
          </p:cNvPr>
          <p:cNvSpPr>
            <a:spLocks noGrp="1"/>
          </p:cNvSpPr>
          <p:nvPr>
            <p:ph type="dt" sz="half" idx="17"/>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11" name="Slide Number Placeholder 5">
            <a:extLst>
              <a:ext uri="{FF2B5EF4-FFF2-40B4-BE49-F238E27FC236}">
                <a16:creationId xmlns:a16="http://schemas.microsoft.com/office/drawing/2014/main" id="{5B0CBFCB-3311-42D2-BBFC-4A2CBF6D2776}"/>
              </a:ext>
            </a:extLst>
          </p:cNvPr>
          <p:cNvSpPr>
            <a:spLocks noGrp="1"/>
          </p:cNvSpPr>
          <p:nvPr>
            <p:ph type="sldNum" sz="quarter" idx="18"/>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36A53C21-C543-4C9E-8CAC-C84891DD1AB1}" type="slidenum">
              <a:rPr lang="en-US" altLang="en-US"/>
              <a:pPr>
                <a:defRPr/>
              </a:pPr>
              <a:t>‹#›</a:t>
            </a:fld>
            <a:endParaRPr lang="en-US" altLang="en-US"/>
          </a:p>
        </p:txBody>
      </p:sp>
    </p:spTree>
    <p:extLst>
      <p:ext uri="{BB962C8B-B14F-4D97-AF65-F5344CB8AC3E}">
        <p14:creationId xmlns:p14="http://schemas.microsoft.com/office/powerpoint/2010/main" val="3127345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F58D6F-C1C1-4A2E-86A5-D1D26366D3F5}"/>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7" name="Straight Connector 6">
            <a:extLst>
              <a:ext uri="{FF2B5EF4-FFF2-40B4-BE49-F238E27FC236}">
                <a16:creationId xmlns:a16="http://schemas.microsoft.com/office/drawing/2014/main" id="{1EB21238-CB4E-46B6-9932-172C1BD9E13F}"/>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06BB2945-6A5B-4129-80C5-D30FFD17C330}"/>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6775"/>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1676402"/>
            <a:ext cx="11176000" cy="685799"/>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3" name="Text Placeholder 12"/>
          <p:cNvSpPr>
            <a:spLocks noGrp="1"/>
          </p:cNvSpPr>
          <p:nvPr>
            <p:ph type="body" sz="quarter" idx="12"/>
          </p:nvPr>
        </p:nvSpPr>
        <p:spPr>
          <a:xfrm>
            <a:off x="508000" y="381001"/>
            <a:ext cx="11176000" cy="276225"/>
          </a:xfrm>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12" name="Table Placeholder 11"/>
          <p:cNvSpPr>
            <a:spLocks noGrp="1"/>
          </p:cNvSpPr>
          <p:nvPr>
            <p:ph type="tbl" sz="quarter" idx="13"/>
          </p:nvPr>
        </p:nvSpPr>
        <p:spPr>
          <a:xfrm>
            <a:off x="508000" y="2362200"/>
            <a:ext cx="11176000" cy="3886200"/>
          </a:xfrm>
        </p:spPr>
        <p:txBody>
          <a:bodyPr/>
          <a:lstStyle>
            <a:lvl1pPr>
              <a:buClr>
                <a:srgbClr val="0098DB"/>
              </a:buClr>
              <a:buFontTx/>
              <a:buNone/>
              <a:defRPr sz="1600"/>
            </a:lvl1pPr>
          </a:lstStyle>
          <a:p>
            <a:pPr lvl="0"/>
            <a:endParaRPr lang="en-US" noProof="0"/>
          </a:p>
        </p:txBody>
      </p:sp>
      <p:sp>
        <p:nvSpPr>
          <p:cNvPr id="9" name="Date Placeholder 3">
            <a:extLst>
              <a:ext uri="{FF2B5EF4-FFF2-40B4-BE49-F238E27FC236}">
                <a16:creationId xmlns:a16="http://schemas.microsoft.com/office/drawing/2014/main" id="{42515C79-45BC-4598-9CC8-FAA86B05AA6B}"/>
              </a:ext>
            </a:extLst>
          </p:cNvPr>
          <p:cNvSpPr>
            <a:spLocks noGrp="1"/>
          </p:cNvSpPr>
          <p:nvPr>
            <p:ph type="dt" sz="half" idx="14"/>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10" name="Slide Number Placeholder 5">
            <a:extLst>
              <a:ext uri="{FF2B5EF4-FFF2-40B4-BE49-F238E27FC236}">
                <a16:creationId xmlns:a16="http://schemas.microsoft.com/office/drawing/2014/main" id="{18A6327C-720E-4AB6-B4C5-2D7035319214}"/>
              </a:ext>
            </a:extLst>
          </p:cNvPr>
          <p:cNvSpPr>
            <a:spLocks noGrp="1"/>
          </p:cNvSpPr>
          <p:nvPr>
            <p:ph type="sldNum" sz="quarter" idx="15"/>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482202EB-6D48-467E-A792-120F71665095}" type="slidenum">
              <a:rPr lang="en-US" altLang="en-US"/>
              <a:pPr>
                <a:defRPr/>
              </a:pPr>
              <a:t>‹#›</a:t>
            </a:fld>
            <a:endParaRPr lang="en-US" altLang="en-US"/>
          </a:p>
        </p:txBody>
      </p:sp>
    </p:spTree>
    <p:extLst>
      <p:ext uri="{BB962C8B-B14F-4D97-AF65-F5344CB8AC3E}">
        <p14:creationId xmlns:p14="http://schemas.microsoft.com/office/powerpoint/2010/main" val="4277302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hotos with captio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9630FF-AB61-490A-B413-684DFB0E63A0}"/>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9" name="Straight Connector 8">
            <a:extLst>
              <a:ext uri="{FF2B5EF4-FFF2-40B4-BE49-F238E27FC236}">
                <a16:creationId xmlns:a16="http://schemas.microsoft.com/office/drawing/2014/main" id="{FCF24EB4-F0BC-419F-8E9C-DCB8A98C39CE}"/>
              </a:ext>
            </a:extLst>
          </p:cNvPr>
          <p:cNvCxnSpPr/>
          <p:nvPr userDrawn="1"/>
        </p:nvCxnSpPr>
        <p:spPr>
          <a:xfrm>
            <a:off x="508000" y="1524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5A833A9C-52E3-4DF0-973A-20448CC4224B}"/>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657226"/>
            <a:ext cx="11176000" cy="866775"/>
          </a:xfrm>
        </p:spPr>
        <p:txBody>
          <a:bodyPr/>
          <a:lstStyle>
            <a:lvl1pPr>
              <a:defRPr sz="2800">
                <a:solidFill>
                  <a:srgbClr val="005283"/>
                </a:solidFill>
              </a:defRPr>
            </a:lvl1pPr>
          </a:lstStyle>
          <a:p>
            <a:r>
              <a:rPr lang="en-US"/>
              <a:t>Click to edit Master title style</a:t>
            </a:r>
          </a:p>
        </p:txBody>
      </p:sp>
      <p:sp>
        <p:nvSpPr>
          <p:cNvPr id="3" name="Content Placeholder 2"/>
          <p:cNvSpPr>
            <a:spLocks noGrp="1"/>
          </p:cNvSpPr>
          <p:nvPr>
            <p:ph idx="1"/>
          </p:nvPr>
        </p:nvSpPr>
        <p:spPr>
          <a:xfrm>
            <a:off x="508000" y="4953000"/>
            <a:ext cx="5384800" cy="914400"/>
          </a:xfrm>
        </p:spPr>
        <p:txBody>
          <a:bodyPr/>
          <a:lstStyle>
            <a:lvl1pPr marL="0">
              <a:buClr>
                <a:srgbClr val="0098DB"/>
              </a:buClr>
              <a:buFont typeface="Wingdings" charset="2"/>
              <a:buNone/>
              <a:defRPr sz="1400">
                <a:solidFill>
                  <a:srgbClr val="A4AEB5"/>
                </a:solidFill>
              </a:defRPr>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3" name="Text Placeholder 12"/>
          <p:cNvSpPr>
            <a:spLocks noGrp="1"/>
          </p:cNvSpPr>
          <p:nvPr>
            <p:ph type="body" sz="quarter" idx="12"/>
          </p:nvPr>
        </p:nvSpPr>
        <p:spPr>
          <a:xfrm>
            <a:off x="508000" y="381001"/>
            <a:ext cx="11176000" cy="276225"/>
          </a:xfrm>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a:t>Click to edit Master text styles</a:t>
            </a:r>
          </a:p>
        </p:txBody>
      </p:sp>
      <p:sp>
        <p:nvSpPr>
          <p:cNvPr id="11" name="Picture Placeholder 10"/>
          <p:cNvSpPr>
            <a:spLocks noGrp="1"/>
          </p:cNvSpPr>
          <p:nvPr>
            <p:ph type="pic" sz="quarter" idx="13"/>
          </p:nvPr>
        </p:nvSpPr>
        <p:spPr>
          <a:xfrm>
            <a:off x="508000" y="1752600"/>
            <a:ext cx="5384800" cy="3124200"/>
          </a:xfrm>
        </p:spPr>
        <p:txBody>
          <a:bodyPr/>
          <a:lstStyle>
            <a:lvl1pPr>
              <a:buFontTx/>
              <a:buNone/>
              <a:defRPr sz="1800"/>
            </a:lvl1pPr>
          </a:lstStyle>
          <a:p>
            <a:pPr lvl="0"/>
            <a:endParaRPr lang="en-US" noProof="0"/>
          </a:p>
        </p:txBody>
      </p:sp>
      <p:sp>
        <p:nvSpPr>
          <p:cNvPr id="12" name="Content Placeholder 2"/>
          <p:cNvSpPr>
            <a:spLocks noGrp="1"/>
          </p:cNvSpPr>
          <p:nvPr>
            <p:ph idx="14"/>
          </p:nvPr>
        </p:nvSpPr>
        <p:spPr>
          <a:xfrm>
            <a:off x="6299200" y="4953000"/>
            <a:ext cx="5384800" cy="914400"/>
          </a:xfrm>
        </p:spPr>
        <p:txBody>
          <a:bodyPr/>
          <a:lstStyle>
            <a:lvl1pPr marL="0">
              <a:buClr>
                <a:srgbClr val="0098DB"/>
              </a:buClr>
              <a:buFont typeface="Wingdings" charset="2"/>
              <a:buNone/>
              <a:defRPr sz="1400">
                <a:solidFill>
                  <a:srgbClr val="A4AEB5"/>
                </a:solidFill>
              </a:defRPr>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a:t>Click to edit Master text styles</a:t>
            </a:r>
          </a:p>
        </p:txBody>
      </p:sp>
      <p:sp>
        <p:nvSpPr>
          <p:cNvPr id="14" name="Picture Placeholder 10"/>
          <p:cNvSpPr>
            <a:spLocks noGrp="1"/>
          </p:cNvSpPr>
          <p:nvPr>
            <p:ph type="pic" sz="quarter" idx="15"/>
          </p:nvPr>
        </p:nvSpPr>
        <p:spPr>
          <a:xfrm>
            <a:off x="6299200" y="1752600"/>
            <a:ext cx="5384800" cy="3124200"/>
          </a:xfrm>
        </p:spPr>
        <p:txBody>
          <a:bodyPr/>
          <a:lstStyle>
            <a:lvl1pPr>
              <a:buFontTx/>
              <a:buNone/>
              <a:defRPr sz="1800"/>
            </a:lvl1pPr>
          </a:lstStyle>
          <a:p>
            <a:pPr lvl="0"/>
            <a:endParaRPr lang="en-US" noProof="0"/>
          </a:p>
        </p:txBody>
      </p:sp>
      <p:sp>
        <p:nvSpPr>
          <p:cNvPr id="15" name="Date Placeholder 3">
            <a:extLst>
              <a:ext uri="{FF2B5EF4-FFF2-40B4-BE49-F238E27FC236}">
                <a16:creationId xmlns:a16="http://schemas.microsoft.com/office/drawing/2014/main" id="{DEC17DFB-EEE7-4BF0-A09B-C455809629C5}"/>
              </a:ext>
            </a:extLst>
          </p:cNvPr>
          <p:cNvSpPr>
            <a:spLocks noGrp="1"/>
          </p:cNvSpPr>
          <p:nvPr>
            <p:ph type="dt" sz="half" idx="16"/>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16" name="Slide Number Placeholder 5">
            <a:extLst>
              <a:ext uri="{FF2B5EF4-FFF2-40B4-BE49-F238E27FC236}">
                <a16:creationId xmlns:a16="http://schemas.microsoft.com/office/drawing/2014/main" id="{CC9F8339-43E9-4899-8300-4254739FDBE7}"/>
              </a:ext>
            </a:extLst>
          </p:cNvPr>
          <p:cNvSpPr>
            <a:spLocks noGrp="1"/>
          </p:cNvSpPr>
          <p:nvPr>
            <p:ph type="sldNum" sz="quarter" idx="17"/>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96B2B7B6-FF81-4B67-A4DA-6DC6D7AAB85D}" type="slidenum">
              <a:rPr lang="en-US" altLang="en-US"/>
              <a:pPr>
                <a:defRPr/>
              </a:pPr>
              <a:t>‹#›</a:t>
            </a:fld>
            <a:endParaRPr lang="en-US" altLang="en-US"/>
          </a:p>
        </p:txBody>
      </p:sp>
    </p:spTree>
    <p:extLst>
      <p:ext uri="{BB962C8B-B14F-4D97-AF65-F5344CB8AC3E}">
        <p14:creationId xmlns:p14="http://schemas.microsoft.com/office/powerpoint/2010/main" val="3947853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ntro">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60E629-3850-4639-93F6-F03504E95D6A}"/>
              </a:ext>
            </a:extLst>
          </p:cNvPr>
          <p:cNvSpPr txBox="1">
            <a:spLocks noChangeArrowheads="1"/>
          </p:cNvSpPr>
          <p:nvPr userDrawn="1"/>
        </p:nvSpPr>
        <p:spPr bwMode="auto">
          <a:xfrm>
            <a:off x="508000" y="381001"/>
            <a:ext cx="11176000" cy="276225"/>
          </a:xfrm>
          <a:prstGeom prst="rect">
            <a:avLst/>
          </a:prstGeom>
          <a:solidFill>
            <a:srgbClr val="005283"/>
          </a:solidFill>
          <a:ln>
            <a:noFill/>
          </a:ln>
          <a:extLst>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5" name="Straight Connector 4">
            <a:extLst>
              <a:ext uri="{FF2B5EF4-FFF2-40B4-BE49-F238E27FC236}">
                <a16:creationId xmlns:a16="http://schemas.microsoft.com/office/drawing/2014/main" id="{F43DD070-3674-47D0-BA1D-12E938BFE48E}"/>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 name="Content Placeholder 2"/>
          <p:cNvSpPr>
            <a:spLocks noGrp="1"/>
          </p:cNvSpPr>
          <p:nvPr>
            <p:ph idx="1"/>
          </p:nvPr>
        </p:nvSpPr>
        <p:spPr>
          <a:xfrm>
            <a:off x="508000" y="914401"/>
            <a:ext cx="11176000" cy="5211763"/>
          </a:xfrm>
        </p:spPr>
        <p:txBody>
          <a:bodyPr/>
          <a:lstStyle>
            <a:lvl1pPr marL="0">
              <a:lnSpc>
                <a:spcPct val="120000"/>
              </a:lnSpc>
              <a:spcBef>
                <a:spcPts val="600"/>
              </a:spcBef>
              <a:buClr>
                <a:srgbClr val="0098DB"/>
              </a:buClr>
              <a:buFontTx/>
              <a:buNone/>
              <a:defRPr sz="2000">
                <a:solidFill>
                  <a:srgbClr val="A4AEB5"/>
                </a:solidFill>
              </a:defRPr>
            </a:lvl1pPr>
            <a:lvl2pPr>
              <a:buClr>
                <a:srgbClr val="0098DB"/>
              </a:buClr>
              <a:buFontTx/>
              <a:buNone/>
              <a:defRPr sz="1800"/>
            </a:lvl2pPr>
            <a:lvl3pPr>
              <a:buClr>
                <a:srgbClr val="0098DB"/>
              </a:buClr>
              <a:buFontTx/>
              <a:buNone/>
              <a:defRPr sz="1600"/>
            </a:lvl3pPr>
            <a:lvl4pPr>
              <a:buClr>
                <a:srgbClr val="0098DB"/>
              </a:buClr>
              <a:buFontTx/>
              <a:buNone/>
              <a:defRPr sz="1400"/>
            </a:lvl4pPr>
            <a:lvl5pPr>
              <a:buClr>
                <a:srgbClr val="0098DB"/>
              </a:buClr>
              <a:buFontTx/>
              <a:buNone/>
              <a:defRPr/>
            </a:lvl5pPr>
          </a:lstStyle>
          <a:p>
            <a:pPr lvl="0"/>
            <a:r>
              <a:rPr lang="en-US"/>
              <a:t>Click to edit Master text styles</a:t>
            </a:r>
          </a:p>
        </p:txBody>
      </p:sp>
      <p:sp>
        <p:nvSpPr>
          <p:cNvPr id="10" name="Text Placeholder 10"/>
          <p:cNvSpPr>
            <a:spLocks noGrp="1"/>
          </p:cNvSpPr>
          <p:nvPr>
            <p:ph type="body" sz="quarter" idx="12"/>
          </p:nvPr>
        </p:nvSpPr>
        <p:spPr>
          <a:xfrm>
            <a:off x="508000" y="381001"/>
            <a:ext cx="11176000" cy="276225"/>
          </a:xfrm>
        </p:spPr>
        <p:txBody>
          <a:bodyPr/>
          <a:lstStyle>
            <a:lvl1pPr>
              <a:buNone/>
              <a:defRPr sz="1100" b="1">
                <a:solidFill>
                  <a:schemeClr val="bg1"/>
                </a:solidFill>
              </a:defRPr>
            </a:lvl1pPr>
            <a:lvl2pPr>
              <a:buNone/>
              <a:defRPr sz="1100" b="1">
                <a:solidFill>
                  <a:schemeClr val="bg1"/>
                </a:solidFill>
              </a:defRPr>
            </a:lvl2pPr>
            <a:lvl3pPr>
              <a:buNone/>
              <a:defRPr sz="1100" b="1">
                <a:solidFill>
                  <a:schemeClr val="bg1"/>
                </a:solidFill>
              </a:defRPr>
            </a:lvl3pPr>
            <a:lvl4pPr>
              <a:buNone/>
              <a:defRPr sz="1100" b="1">
                <a:solidFill>
                  <a:schemeClr val="bg1"/>
                </a:solidFill>
              </a:defRPr>
            </a:lvl4pPr>
            <a:lvl5pPr>
              <a:buNone/>
              <a:defRPr sz="1100" b="1">
                <a:solidFill>
                  <a:schemeClr val="bg1"/>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73AB9CB4-5986-4FD4-B140-FA27CD15E6FF}"/>
              </a:ext>
            </a:extLst>
          </p:cNvPr>
          <p:cNvSpPr>
            <a:spLocks noGrp="1"/>
          </p:cNvSpPr>
          <p:nvPr>
            <p:ph type="dt" sz="half" idx="13"/>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7" name="Slide Number Placeholder 5">
            <a:extLst>
              <a:ext uri="{FF2B5EF4-FFF2-40B4-BE49-F238E27FC236}">
                <a16:creationId xmlns:a16="http://schemas.microsoft.com/office/drawing/2014/main" id="{BCB04B6D-AC2D-4708-8C4A-D55D093E145C}"/>
              </a:ext>
            </a:extLst>
          </p:cNvPr>
          <p:cNvSpPr>
            <a:spLocks noGrp="1"/>
          </p:cNvSpPr>
          <p:nvPr>
            <p:ph type="sldNum" sz="quarter" idx="14"/>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2A0DFB55-C34F-4E99-B21F-D2D26E824611}" type="slidenum">
              <a:rPr lang="en-US" altLang="en-US"/>
              <a:pPr>
                <a:defRPr/>
              </a:pPr>
              <a:t>‹#›</a:t>
            </a:fld>
            <a:endParaRPr lang="en-US" altLang="en-US"/>
          </a:p>
        </p:txBody>
      </p:sp>
    </p:spTree>
    <p:extLst>
      <p:ext uri="{BB962C8B-B14F-4D97-AF65-F5344CB8AC3E}">
        <p14:creationId xmlns:p14="http://schemas.microsoft.com/office/powerpoint/2010/main" val="1469784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A2E428-E22F-4031-8344-67C4528A86D3}"/>
              </a:ext>
            </a:extLst>
          </p:cNvPr>
          <p:cNvCxnSpPr/>
          <p:nvPr userDrawn="1"/>
        </p:nvCxnSpPr>
        <p:spPr>
          <a:xfrm>
            <a:off x="508000" y="6477000"/>
            <a:ext cx="11176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508000" y="2590801"/>
            <a:ext cx="11176000" cy="1143000"/>
          </a:xfrm>
        </p:spPr>
        <p:txBody>
          <a:bodyPr anchor="ctr"/>
          <a:lstStyle>
            <a:lvl1pPr>
              <a:defRPr sz="4400" spc="-100">
                <a:solidFill>
                  <a:srgbClr val="005283"/>
                </a:solidFill>
              </a:defRPr>
            </a:lvl1pPr>
          </a:lstStyle>
          <a:p>
            <a:r>
              <a:rPr lang="en-US"/>
              <a:t>Click to edit Master title style</a:t>
            </a:r>
          </a:p>
        </p:txBody>
      </p:sp>
      <p:sp>
        <p:nvSpPr>
          <p:cNvPr id="4" name="Date Placeholder 3">
            <a:extLst>
              <a:ext uri="{FF2B5EF4-FFF2-40B4-BE49-F238E27FC236}">
                <a16:creationId xmlns:a16="http://schemas.microsoft.com/office/drawing/2014/main" id="{B4C4F64D-AE20-4E7F-9BFB-F8858CC0C1D5}"/>
              </a:ext>
            </a:extLst>
          </p:cNvPr>
          <p:cNvSpPr>
            <a:spLocks noGrp="1"/>
          </p:cNvSpPr>
          <p:nvPr>
            <p:ph type="dt" sz="half" idx="10"/>
          </p:nvPr>
        </p:nvSpPr>
        <p:spPr>
          <a:xfrm>
            <a:off x="508000" y="6477000"/>
            <a:ext cx="80264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a:t>
            </a:r>
            <a:r>
              <a:rPr lang="en-US">
                <a:solidFill>
                  <a:srgbClr val="BFBFBF"/>
                </a:solidFill>
              </a:rPr>
              <a:t>|</a:t>
            </a:r>
            <a:r>
              <a:rPr lang="en-US"/>
              <a:t>  2020</a:t>
            </a:r>
          </a:p>
        </p:txBody>
      </p:sp>
      <p:sp>
        <p:nvSpPr>
          <p:cNvPr id="5" name="Slide Number Placeholder 5">
            <a:extLst>
              <a:ext uri="{FF2B5EF4-FFF2-40B4-BE49-F238E27FC236}">
                <a16:creationId xmlns:a16="http://schemas.microsoft.com/office/drawing/2014/main" id="{8E42D6AA-4251-408C-AB74-2EA42F016D56}"/>
              </a:ext>
            </a:extLst>
          </p:cNvPr>
          <p:cNvSpPr>
            <a:spLocks noGrp="1"/>
          </p:cNvSpPr>
          <p:nvPr>
            <p:ph type="sldNum" sz="quarter" idx="11"/>
          </p:nvPr>
        </p:nvSpPr>
        <p:spPr>
          <a:xfrm>
            <a:off x="8737600" y="6477000"/>
            <a:ext cx="29464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5283"/>
                </a:solidFill>
                <a:latin typeface="Arial Bold" panose="020B0704020202020204" pitchFamily="34" charset="0"/>
              </a:defRPr>
            </a:lvl1pPr>
          </a:lstStyle>
          <a:p>
            <a:pPr>
              <a:defRPr/>
            </a:pPr>
            <a:fld id="{9A175CF1-A08F-465C-BCF0-4AFD5A033883}" type="slidenum">
              <a:rPr lang="en-US" altLang="en-US"/>
              <a:pPr>
                <a:defRPr/>
              </a:pPr>
              <a:t>‹#›</a:t>
            </a:fld>
            <a:endParaRPr lang="en-US" altLang="en-US"/>
          </a:p>
        </p:txBody>
      </p:sp>
    </p:spTree>
    <p:extLst>
      <p:ext uri="{BB962C8B-B14F-4D97-AF65-F5344CB8AC3E}">
        <p14:creationId xmlns:p14="http://schemas.microsoft.com/office/powerpoint/2010/main" val="417473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3D76E3-9C8B-4DF6-A647-6DC989945AD1}"/>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3110B87-0EC5-42E2-8DCB-189AA6F5AA3D}"/>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7112000" cy="3352800"/>
          </a:xfrm>
        </p:spPr>
        <p:txBody>
          <a:bodyPr anchor="t">
            <a:normAutofit/>
          </a:bodyPr>
          <a:lstStyle>
            <a:lvl1pPr>
              <a:defRPr sz="44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7112000" cy="381000"/>
          </a:xfrm>
        </p:spPr>
        <p:txBody>
          <a:bodyPr anchor="b"/>
          <a:lstStyle>
            <a:lvl1pPr marL="0" indent="0">
              <a:buNone/>
              <a:defRPr sz="22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p:nvPr>
        </p:nvSpPr>
        <p:spPr>
          <a:xfrm>
            <a:off x="7823200" y="2362200"/>
            <a:ext cx="3860800" cy="3733800"/>
          </a:xfrm>
        </p:spPr>
        <p:txBody>
          <a:bodyPr/>
          <a:lstStyle>
            <a:lvl1pPr>
              <a:buFontTx/>
              <a:buNone/>
              <a:defRPr sz="1800"/>
            </a:lvl1pPr>
          </a:lstStyle>
          <a:p>
            <a:pPr lvl="0"/>
            <a:endParaRPr lang="en-US" noProof="0"/>
          </a:p>
        </p:txBody>
      </p:sp>
      <p:pic>
        <p:nvPicPr>
          <p:cNvPr id="10" name="Picture 9" descr="A close up of a logo&#10;&#10;Description automatically generated">
            <a:extLst>
              <a:ext uri="{FF2B5EF4-FFF2-40B4-BE49-F238E27FC236}">
                <a16:creationId xmlns:a16="http://schemas.microsoft.com/office/drawing/2014/main" id="{85D5E4BB-9A86-495C-9BB8-F69CBC3E89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000" y="609601"/>
            <a:ext cx="3949700" cy="705304"/>
          </a:xfrm>
          <a:prstGeom prst="rect">
            <a:avLst/>
          </a:prstGeom>
        </p:spPr>
      </p:pic>
    </p:spTree>
    <p:extLst>
      <p:ext uri="{BB962C8B-B14F-4D97-AF65-F5344CB8AC3E}">
        <p14:creationId xmlns:p14="http://schemas.microsoft.com/office/powerpoint/2010/main" val="71217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orizontal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5DCF64-1FA1-4BA7-B6F7-1DE70C4F0856}"/>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0BDE1B1A-9234-4275-A710-F488ECC3BB63}"/>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4470400" cy="3352800"/>
          </a:xfrm>
        </p:spPr>
        <p:txBody>
          <a:bodyPr anchor="t">
            <a:normAutofit/>
          </a:bodyPr>
          <a:lstStyle>
            <a:lvl1pPr>
              <a:defRPr sz="36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4470400" cy="381000"/>
          </a:xfrm>
        </p:spPr>
        <p:txBody>
          <a:bodyPr anchor="b"/>
          <a:lstStyle>
            <a:lvl1pPr marL="0" indent="0">
              <a:buNone/>
              <a:defRPr sz="1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p:nvPr>
        </p:nvSpPr>
        <p:spPr>
          <a:xfrm>
            <a:off x="5181600" y="2362200"/>
            <a:ext cx="6502400" cy="3733800"/>
          </a:xfrm>
        </p:spPr>
        <p:txBody>
          <a:bodyPr/>
          <a:lstStyle>
            <a:lvl1pPr>
              <a:buFontTx/>
              <a:buNone/>
              <a:defRPr sz="1800"/>
            </a:lvl1pPr>
          </a:lstStyle>
          <a:p>
            <a:pPr lvl="0"/>
            <a:endParaRPr lang="en-US" noProof="0"/>
          </a:p>
        </p:txBody>
      </p:sp>
      <p:pic>
        <p:nvPicPr>
          <p:cNvPr id="10" name="Picture 9" descr="A close up of a logo&#10;&#10;Description automatically generated">
            <a:extLst>
              <a:ext uri="{FF2B5EF4-FFF2-40B4-BE49-F238E27FC236}">
                <a16:creationId xmlns:a16="http://schemas.microsoft.com/office/drawing/2014/main" id="{F78ECB66-9AC7-4C24-8DD4-583A8F27C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000" y="609601"/>
            <a:ext cx="3949700" cy="705304"/>
          </a:xfrm>
          <a:prstGeom prst="rect">
            <a:avLst/>
          </a:prstGeom>
        </p:spPr>
      </p:pic>
    </p:spTree>
    <p:extLst>
      <p:ext uri="{BB962C8B-B14F-4D97-AF65-F5344CB8AC3E}">
        <p14:creationId xmlns:p14="http://schemas.microsoft.com/office/powerpoint/2010/main" val="84625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ig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3EA735D-88D7-48A1-BD5E-65BBD0BF6537}"/>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FDA33C9-B09B-4972-ACB2-B3E8A723395A}"/>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6" name="Rectangle 5">
            <a:extLst>
              <a:ext uri="{FF2B5EF4-FFF2-40B4-BE49-F238E27FC236}">
                <a16:creationId xmlns:a16="http://schemas.microsoft.com/office/drawing/2014/main" id="{1FB6EA47-3B5B-473A-AEE5-81A43CEC1AB9}"/>
              </a:ext>
            </a:extLst>
          </p:cNvPr>
          <p:cNvSpPr/>
          <p:nvPr userDrawn="1"/>
        </p:nvSpPr>
        <p:spPr>
          <a:xfrm>
            <a:off x="508000" y="5334000"/>
            <a:ext cx="11176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Geneva" pitchFamily="-110" charset="-128"/>
            </a:endParaRPr>
          </a:p>
        </p:txBody>
      </p:sp>
      <p:sp>
        <p:nvSpPr>
          <p:cNvPr id="9" name="Picture Placeholder 8"/>
          <p:cNvSpPr>
            <a:spLocks noGrp="1"/>
          </p:cNvSpPr>
          <p:nvPr>
            <p:ph type="pic" sz="quarter" idx="10"/>
          </p:nvPr>
        </p:nvSpPr>
        <p:spPr>
          <a:xfrm>
            <a:off x="508000" y="1676400"/>
            <a:ext cx="11176000" cy="4419600"/>
          </a:xfrm>
        </p:spPr>
        <p:txBody>
          <a:bodyPr/>
          <a:lstStyle>
            <a:lvl1pPr>
              <a:buFontTx/>
              <a:buNone/>
              <a:defRPr sz="1800"/>
            </a:lvl1pPr>
          </a:lstStyle>
          <a:p>
            <a:pPr lvl="0"/>
            <a:endParaRPr lang="en-US" noProof="0"/>
          </a:p>
        </p:txBody>
      </p:sp>
      <p:sp>
        <p:nvSpPr>
          <p:cNvPr id="2" name="Title 1"/>
          <p:cNvSpPr>
            <a:spLocks noGrp="1"/>
          </p:cNvSpPr>
          <p:nvPr>
            <p:ph type="ctrTitle"/>
          </p:nvPr>
        </p:nvSpPr>
        <p:spPr>
          <a:xfrm>
            <a:off x="508000" y="5334000"/>
            <a:ext cx="11176000" cy="762000"/>
          </a:xfrm>
        </p:spPr>
        <p:txBody>
          <a:bodyPr anchor="ctr">
            <a:normAutofit/>
          </a:bodyPr>
          <a:lstStyle>
            <a:lvl1pPr>
              <a:defRPr sz="2400" baseline="0">
                <a:solidFill>
                  <a:srgbClr val="005283"/>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AA6269D2-2399-4F35-AD31-E864E6F357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000" y="609601"/>
            <a:ext cx="3949700" cy="705304"/>
          </a:xfrm>
          <a:prstGeom prst="rect">
            <a:avLst/>
          </a:prstGeom>
        </p:spPr>
      </p:pic>
    </p:spTree>
    <p:extLst>
      <p:ext uri="{BB962C8B-B14F-4D97-AF65-F5344CB8AC3E}">
        <p14:creationId xmlns:p14="http://schemas.microsoft.com/office/powerpoint/2010/main" val="228999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apitol artwork">
    <p:spTree>
      <p:nvGrpSpPr>
        <p:cNvPr id="1" name=""/>
        <p:cNvGrpSpPr/>
        <p:nvPr/>
      </p:nvGrpSpPr>
      <p:grpSpPr>
        <a:xfrm>
          <a:off x="0" y="0"/>
          <a:ext cx="0" cy="0"/>
          <a:chOff x="0" y="0"/>
          <a:chExt cx="0" cy="0"/>
        </a:xfrm>
      </p:grpSpPr>
      <p:pic>
        <p:nvPicPr>
          <p:cNvPr id="4" name="Picture 3" descr="big_capitol_art.png">
            <a:extLst>
              <a:ext uri="{FF2B5EF4-FFF2-40B4-BE49-F238E27FC236}">
                <a16:creationId xmlns:a16="http://schemas.microsoft.com/office/drawing/2014/main" id="{233FD552-A3A6-443B-B4DC-27491739EF6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000" y="2133601"/>
            <a:ext cx="111760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E24EEE9-048D-4365-97E9-7CA3A9C3EB84}"/>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2B12A3F9-AC82-4A37-B9FA-50B3A8C9472C}"/>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pic>
        <p:nvPicPr>
          <p:cNvPr id="9" name="Picture 8" descr="A close up of a logo&#10;&#10;Description automatically generated">
            <a:extLst>
              <a:ext uri="{FF2B5EF4-FFF2-40B4-BE49-F238E27FC236}">
                <a16:creationId xmlns:a16="http://schemas.microsoft.com/office/drawing/2014/main" id="{203D349D-90E4-45D0-84C9-7E757914A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8000" y="609601"/>
            <a:ext cx="3949700" cy="705304"/>
          </a:xfrm>
          <a:prstGeom prst="rect">
            <a:avLst/>
          </a:prstGeom>
        </p:spPr>
      </p:pic>
      <p:sp>
        <p:nvSpPr>
          <p:cNvPr id="13" name="Title 1"/>
          <p:cNvSpPr>
            <a:spLocks noGrp="1"/>
          </p:cNvSpPr>
          <p:nvPr>
            <p:ph type="ctrTitle"/>
          </p:nvPr>
        </p:nvSpPr>
        <p:spPr>
          <a:xfrm>
            <a:off x="1117600" y="2765540"/>
            <a:ext cx="5994400" cy="2492260"/>
          </a:xfrm>
        </p:spPr>
        <p:txBody>
          <a:bodyPr anchor="t">
            <a:normAutofit/>
          </a:bodyPr>
          <a:lstStyle>
            <a:lvl1pPr>
              <a:defRPr sz="3600" baseline="0">
                <a:solidFill>
                  <a:schemeClr val="bg1"/>
                </a:solidFill>
              </a:defRPr>
            </a:lvl1pPr>
          </a:lstStyle>
          <a:p>
            <a:r>
              <a:rPr lang="en-US"/>
              <a:t>Click to edit Master title style</a:t>
            </a:r>
          </a:p>
        </p:txBody>
      </p:sp>
      <p:sp>
        <p:nvSpPr>
          <p:cNvPr id="14" name="Text Placeholder 2"/>
          <p:cNvSpPr>
            <a:spLocks noGrp="1"/>
          </p:cNvSpPr>
          <p:nvPr>
            <p:ph type="body" idx="1"/>
          </p:nvPr>
        </p:nvSpPr>
        <p:spPr>
          <a:xfrm>
            <a:off x="1117600" y="2362200"/>
            <a:ext cx="5994400" cy="403340"/>
          </a:xfrm>
        </p:spPr>
        <p:txBody>
          <a:bodyPr anchor="b"/>
          <a:lstStyle>
            <a:lvl1pPr marL="0" indent="0">
              <a:buNone/>
              <a:defRPr sz="1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4732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al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C40728-E6F2-46E8-8BC1-9F41ACE4B774}"/>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3D339377-60CF-4273-A017-4919DBE9B267}"/>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11176000" cy="3352800"/>
          </a:xfrm>
        </p:spPr>
        <p:txBody>
          <a:bodyPr anchor="t">
            <a:normAutofit/>
          </a:bodyPr>
          <a:lstStyle>
            <a:lvl1pPr>
              <a:lnSpc>
                <a:spcPct val="90000"/>
              </a:lnSpc>
              <a:defRPr sz="4800" spc="-1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11176000" cy="381000"/>
          </a:xfrm>
        </p:spPr>
        <p:txBody>
          <a:bodyPr anchor="b"/>
          <a:lstStyle>
            <a:lvl1pPr marL="0" indent="0">
              <a:buNone/>
              <a:defRPr sz="2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logo&#10;&#10;Description automatically generated">
            <a:extLst>
              <a:ext uri="{FF2B5EF4-FFF2-40B4-BE49-F238E27FC236}">
                <a16:creationId xmlns:a16="http://schemas.microsoft.com/office/drawing/2014/main" id="{CF9C4AA5-2273-4F3B-93CF-1101FEE853DE}"/>
              </a:ext>
            </a:extLst>
          </p:cNvPr>
          <p:cNvPicPr>
            <a:picLocks noChangeAspect="1"/>
          </p:cNvPicPr>
          <p:nvPr userDrawn="1"/>
        </p:nvPicPr>
        <p:blipFill>
          <a:blip r:embed="rId2"/>
          <a:stretch>
            <a:fillRect/>
          </a:stretch>
        </p:blipFill>
        <p:spPr>
          <a:xfrm>
            <a:off x="508000" y="609601"/>
            <a:ext cx="3949700" cy="705304"/>
          </a:xfrm>
          <a:prstGeom prst="rect">
            <a:avLst/>
          </a:prstGeom>
        </p:spPr>
      </p:pic>
    </p:spTree>
    <p:extLst>
      <p:ext uri="{BB962C8B-B14F-4D97-AF65-F5344CB8AC3E}">
        <p14:creationId xmlns:p14="http://schemas.microsoft.com/office/powerpoint/2010/main" val="253730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3D76E3-9C8B-4DF6-A647-6DC989945AD1}"/>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3110B87-0EC5-42E2-8DCB-189AA6F5AA3D}"/>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7112000" cy="3352800"/>
          </a:xfrm>
        </p:spPr>
        <p:txBody>
          <a:bodyPr anchor="t">
            <a:normAutofit/>
          </a:bodyPr>
          <a:lstStyle>
            <a:lvl1pPr>
              <a:defRPr sz="44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7112000" cy="381000"/>
          </a:xfrm>
        </p:spPr>
        <p:txBody>
          <a:bodyPr anchor="b"/>
          <a:lstStyle>
            <a:lvl1pPr marL="0" indent="0">
              <a:buNone/>
              <a:defRPr sz="22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p:nvPr>
        </p:nvSpPr>
        <p:spPr>
          <a:xfrm>
            <a:off x="7823200" y="2362200"/>
            <a:ext cx="3860800" cy="3733800"/>
          </a:xfrm>
        </p:spPr>
        <p:txBody>
          <a:bodyPr/>
          <a:lstStyle>
            <a:lvl1pPr>
              <a:buFontTx/>
              <a:buNone/>
              <a:defRPr sz="1800"/>
            </a:lvl1pPr>
          </a:lstStyle>
          <a:p>
            <a:pPr lvl="0"/>
            <a:endParaRPr lang="en-US" noProof="0"/>
          </a:p>
        </p:txBody>
      </p:sp>
      <p:pic>
        <p:nvPicPr>
          <p:cNvPr id="10" name="Picture 9" descr="A close up of a logo&#10;&#10;Description automatically generated">
            <a:extLst>
              <a:ext uri="{FF2B5EF4-FFF2-40B4-BE49-F238E27FC236}">
                <a16:creationId xmlns:a16="http://schemas.microsoft.com/office/drawing/2014/main" id="{85D5E4BB-9A86-495C-9BB8-F69CBC3E8923}"/>
              </a:ext>
            </a:extLst>
          </p:cNvPr>
          <p:cNvPicPr>
            <a:picLocks noChangeAspect="1"/>
          </p:cNvPicPr>
          <p:nvPr userDrawn="1"/>
        </p:nvPicPr>
        <p:blipFill>
          <a:blip r:embed="rId2"/>
          <a:stretch>
            <a:fillRect/>
          </a:stretch>
        </p:blipFill>
        <p:spPr>
          <a:xfrm>
            <a:off x="508000" y="609601"/>
            <a:ext cx="3949700" cy="705304"/>
          </a:xfrm>
          <a:prstGeom prst="rect">
            <a:avLst/>
          </a:prstGeom>
        </p:spPr>
      </p:pic>
    </p:spTree>
    <p:extLst>
      <p:ext uri="{BB962C8B-B14F-4D97-AF65-F5344CB8AC3E}">
        <p14:creationId xmlns:p14="http://schemas.microsoft.com/office/powerpoint/2010/main" val="71217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horizontal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5DCF64-1FA1-4BA7-B6F7-1DE70C4F0856}"/>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0BDE1B1A-9234-4275-A710-F488ECC3BB63}"/>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2" name="Title 1"/>
          <p:cNvSpPr>
            <a:spLocks noGrp="1"/>
          </p:cNvSpPr>
          <p:nvPr>
            <p:ph type="ctrTitle"/>
          </p:nvPr>
        </p:nvSpPr>
        <p:spPr>
          <a:xfrm>
            <a:off x="508000" y="2743200"/>
            <a:ext cx="4470400" cy="3352800"/>
          </a:xfrm>
        </p:spPr>
        <p:txBody>
          <a:bodyPr anchor="t">
            <a:normAutofit/>
          </a:bodyPr>
          <a:lstStyle>
            <a:lvl1pPr>
              <a:defRPr sz="3600" baseline="0">
                <a:solidFill>
                  <a:srgbClr val="005283"/>
                </a:solidFill>
              </a:defRPr>
            </a:lvl1pPr>
          </a:lstStyle>
          <a:p>
            <a:r>
              <a:rPr lang="en-US"/>
              <a:t>Click to edit Master title style</a:t>
            </a:r>
          </a:p>
        </p:txBody>
      </p:sp>
      <p:sp>
        <p:nvSpPr>
          <p:cNvPr id="7" name="Text Placeholder 2"/>
          <p:cNvSpPr>
            <a:spLocks noGrp="1"/>
          </p:cNvSpPr>
          <p:nvPr>
            <p:ph type="body" idx="1"/>
          </p:nvPr>
        </p:nvSpPr>
        <p:spPr>
          <a:xfrm>
            <a:off x="508000" y="2362200"/>
            <a:ext cx="4470400" cy="381000"/>
          </a:xfrm>
        </p:spPr>
        <p:txBody>
          <a:bodyPr anchor="b"/>
          <a:lstStyle>
            <a:lvl1pPr marL="0" indent="0">
              <a:buNone/>
              <a:defRPr sz="1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p:nvPr>
        </p:nvSpPr>
        <p:spPr>
          <a:xfrm>
            <a:off x="5181600" y="2362200"/>
            <a:ext cx="6502400" cy="3733800"/>
          </a:xfrm>
        </p:spPr>
        <p:txBody>
          <a:bodyPr/>
          <a:lstStyle>
            <a:lvl1pPr>
              <a:buFontTx/>
              <a:buNone/>
              <a:defRPr sz="1800"/>
            </a:lvl1pPr>
          </a:lstStyle>
          <a:p>
            <a:pPr lvl="0"/>
            <a:endParaRPr lang="en-US" noProof="0"/>
          </a:p>
        </p:txBody>
      </p:sp>
      <p:pic>
        <p:nvPicPr>
          <p:cNvPr id="10" name="Picture 9" descr="A close up of a logo&#10;&#10;Description automatically generated">
            <a:extLst>
              <a:ext uri="{FF2B5EF4-FFF2-40B4-BE49-F238E27FC236}">
                <a16:creationId xmlns:a16="http://schemas.microsoft.com/office/drawing/2014/main" id="{F78ECB66-9AC7-4C24-8DD4-583A8F27CECD}"/>
              </a:ext>
            </a:extLst>
          </p:cNvPr>
          <p:cNvPicPr>
            <a:picLocks noChangeAspect="1"/>
          </p:cNvPicPr>
          <p:nvPr userDrawn="1"/>
        </p:nvPicPr>
        <p:blipFill>
          <a:blip r:embed="rId2"/>
          <a:stretch>
            <a:fillRect/>
          </a:stretch>
        </p:blipFill>
        <p:spPr>
          <a:xfrm>
            <a:off x="508000" y="609601"/>
            <a:ext cx="3949700" cy="705304"/>
          </a:xfrm>
          <a:prstGeom prst="rect">
            <a:avLst/>
          </a:prstGeom>
        </p:spPr>
      </p:pic>
    </p:spTree>
    <p:extLst>
      <p:ext uri="{BB962C8B-B14F-4D97-AF65-F5344CB8AC3E}">
        <p14:creationId xmlns:p14="http://schemas.microsoft.com/office/powerpoint/2010/main" val="84625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big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3EA735D-88D7-48A1-BD5E-65BBD0BF6537}"/>
              </a:ext>
            </a:extLst>
          </p:cNvPr>
          <p:cNvCxnSpPr/>
          <p:nvPr userDrawn="1"/>
        </p:nvCxnSpPr>
        <p:spPr>
          <a:xfrm>
            <a:off x="508000" y="6477000"/>
            <a:ext cx="11176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FDA33C9-B09B-4972-ACB2-B3E8A723395A}"/>
              </a:ext>
            </a:extLst>
          </p:cNvPr>
          <p:cNvSpPr txBox="1"/>
          <p:nvPr userDrawn="1"/>
        </p:nvSpPr>
        <p:spPr>
          <a:xfrm>
            <a:off x="508000" y="6515100"/>
            <a:ext cx="11176000" cy="230188"/>
          </a:xfrm>
          <a:prstGeom prst="rect">
            <a:avLst/>
          </a:prstGeom>
          <a:noFill/>
        </p:spPr>
        <p:txBody>
          <a:bodyPr anchor="ct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dist" eaLnBrk="1" hangingPunct="1">
              <a:defRPr/>
            </a:pPr>
            <a:r>
              <a:rPr lang="en-US" sz="900">
                <a:solidFill>
                  <a:srgbClr val="005283"/>
                </a:solidFill>
              </a:rPr>
              <a:t>District of Columbia Public Schools  </a:t>
            </a:r>
            <a:r>
              <a:rPr lang="en-US" sz="900">
                <a:solidFill>
                  <a:srgbClr val="BFBFBF"/>
                </a:solidFill>
              </a:rPr>
              <a:t>|</a:t>
            </a:r>
            <a:r>
              <a:rPr lang="en-US" sz="900">
                <a:solidFill>
                  <a:srgbClr val="005283"/>
                </a:solidFill>
              </a:rPr>
              <a:t>  1200 First Street, NE  </a:t>
            </a:r>
            <a:r>
              <a:rPr lang="en-US" sz="900">
                <a:solidFill>
                  <a:srgbClr val="BFBFBF"/>
                </a:solidFill>
              </a:rPr>
              <a:t>|</a:t>
            </a:r>
            <a:r>
              <a:rPr lang="en-US" sz="900">
                <a:solidFill>
                  <a:srgbClr val="005283"/>
                </a:solidFill>
              </a:rPr>
              <a:t>  Washington, DC  20002 </a:t>
            </a:r>
            <a:r>
              <a:rPr lang="en-US" sz="900">
                <a:solidFill>
                  <a:srgbClr val="BFBFBF"/>
                </a:solidFill>
              </a:rPr>
              <a:t> |  </a:t>
            </a:r>
            <a:r>
              <a:rPr lang="en-US" sz="900">
                <a:solidFill>
                  <a:srgbClr val="005283"/>
                </a:solidFill>
              </a:rPr>
              <a:t>T  202.442.5885 </a:t>
            </a:r>
            <a:r>
              <a:rPr lang="en-US" sz="900">
                <a:solidFill>
                  <a:srgbClr val="BFBFBF"/>
                </a:solidFill>
              </a:rPr>
              <a:t> |  </a:t>
            </a:r>
            <a:r>
              <a:rPr lang="en-US" sz="900">
                <a:solidFill>
                  <a:srgbClr val="005283"/>
                </a:solidFill>
              </a:rPr>
              <a:t>F  202.442.5026 </a:t>
            </a:r>
            <a:r>
              <a:rPr lang="en-US" sz="900">
                <a:solidFill>
                  <a:srgbClr val="BFBFBF"/>
                </a:solidFill>
              </a:rPr>
              <a:t> |  </a:t>
            </a:r>
            <a:r>
              <a:rPr lang="en-US" sz="900">
                <a:solidFill>
                  <a:srgbClr val="005283"/>
                </a:solidFill>
              </a:rPr>
              <a:t>dcps.dc.gov</a:t>
            </a:r>
            <a:endParaRPr lang="en-US" sz="1800">
              <a:solidFill>
                <a:srgbClr val="005283"/>
              </a:solidFill>
            </a:endParaRPr>
          </a:p>
        </p:txBody>
      </p:sp>
      <p:sp>
        <p:nvSpPr>
          <p:cNvPr id="6" name="Rectangle 5">
            <a:extLst>
              <a:ext uri="{FF2B5EF4-FFF2-40B4-BE49-F238E27FC236}">
                <a16:creationId xmlns:a16="http://schemas.microsoft.com/office/drawing/2014/main" id="{1FB6EA47-3B5B-473A-AEE5-81A43CEC1AB9}"/>
              </a:ext>
            </a:extLst>
          </p:cNvPr>
          <p:cNvSpPr/>
          <p:nvPr userDrawn="1"/>
        </p:nvSpPr>
        <p:spPr>
          <a:xfrm>
            <a:off x="508000" y="5334000"/>
            <a:ext cx="11176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Geneva" pitchFamily="-110" charset="-128"/>
            </a:endParaRPr>
          </a:p>
        </p:txBody>
      </p:sp>
      <p:sp>
        <p:nvSpPr>
          <p:cNvPr id="9" name="Picture Placeholder 8"/>
          <p:cNvSpPr>
            <a:spLocks noGrp="1"/>
          </p:cNvSpPr>
          <p:nvPr>
            <p:ph type="pic" sz="quarter" idx="10"/>
          </p:nvPr>
        </p:nvSpPr>
        <p:spPr>
          <a:xfrm>
            <a:off x="508000" y="1676400"/>
            <a:ext cx="11176000" cy="4419600"/>
          </a:xfrm>
        </p:spPr>
        <p:txBody>
          <a:bodyPr/>
          <a:lstStyle>
            <a:lvl1pPr>
              <a:buFontTx/>
              <a:buNone/>
              <a:defRPr sz="1800"/>
            </a:lvl1pPr>
          </a:lstStyle>
          <a:p>
            <a:pPr lvl="0"/>
            <a:endParaRPr lang="en-US" noProof="0"/>
          </a:p>
        </p:txBody>
      </p:sp>
      <p:sp>
        <p:nvSpPr>
          <p:cNvPr id="2" name="Title 1"/>
          <p:cNvSpPr>
            <a:spLocks noGrp="1"/>
          </p:cNvSpPr>
          <p:nvPr>
            <p:ph type="ctrTitle"/>
          </p:nvPr>
        </p:nvSpPr>
        <p:spPr>
          <a:xfrm>
            <a:off x="508000" y="5334000"/>
            <a:ext cx="11176000" cy="762000"/>
          </a:xfrm>
        </p:spPr>
        <p:txBody>
          <a:bodyPr anchor="ctr">
            <a:normAutofit/>
          </a:bodyPr>
          <a:lstStyle>
            <a:lvl1pPr>
              <a:defRPr sz="2400" baseline="0">
                <a:solidFill>
                  <a:srgbClr val="005283"/>
                </a:solidFill>
              </a:defRPr>
            </a:lvl1pPr>
          </a:lstStyle>
          <a:p>
            <a:r>
              <a:rPr lang="en-US"/>
              <a:t>Click to edit Master title style</a:t>
            </a:r>
          </a:p>
        </p:txBody>
      </p:sp>
      <p:pic>
        <p:nvPicPr>
          <p:cNvPr id="8" name="Picture 7" descr="A close up of a logo&#10;&#10;Description automatically generated">
            <a:extLst>
              <a:ext uri="{FF2B5EF4-FFF2-40B4-BE49-F238E27FC236}">
                <a16:creationId xmlns:a16="http://schemas.microsoft.com/office/drawing/2014/main" id="{AA6269D2-2399-4F35-AD31-E864E6F357EA}"/>
              </a:ext>
            </a:extLst>
          </p:cNvPr>
          <p:cNvPicPr>
            <a:picLocks noChangeAspect="1"/>
          </p:cNvPicPr>
          <p:nvPr userDrawn="1"/>
        </p:nvPicPr>
        <p:blipFill>
          <a:blip r:embed="rId2"/>
          <a:stretch>
            <a:fillRect/>
          </a:stretch>
        </p:blipFill>
        <p:spPr>
          <a:xfrm>
            <a:off x="508000" y="609601"/>
            <a:ext cx="3949700" cy="705304"/>
          </a:xfrm>
          <a:prstGeom prst="rect">
            <a:avLst/>
          </a:prstGeom>
        </p:spPr>
      </p:pic>
    </p:spTree>
    <p:extLst>
      <p:ext uri="{BB962C8B-B14F-4D97-AF65-F5344CB8AC3E}">
        <p14:creationId xmlns:p14="http://schemas.microsoft.com/office/powerpoint/2010/main" val="228999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D231232-EEBB-43E5-A8FB-8F0F5BC30906}"/>
              </a:ext>
            </a:extLst>
          </p:cNvPr>
          <p:cNvGraphicFramePr>
            <a:graphicFrameLocks noChangeAspect="1"/>
          </p:cNvGraphicFramePr>
          <p:nvPr userDrawn="1">
            <p:custDataLst>
              <p:tags r:id="rId22"/>
            </p:custDataLst>
            <p:extLst>
              <p:ext uri="{D42A27DB-BD31-4B8C-83A1-F6EECF244321}">
                <p14:modId xmlns:p14="http://schemas.microsoft.com/office/powerpoint/2010/main" val="32308284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025" name="think-cell Slide" r:id="rId24" imgW="451" imgH="450" progId="TCLayout.ActiveDocument.1">
                  <p:embed/>
                </p:oleObj>
              </mc:Choice>
              <mc:Fallback>
                <p:oleObj name="think-cell Slide" r:id="rId24" imgW="451" imgH="450" progId="TCLayout.ActiveDocument.1">
                  <p:embed/>
                  <p:pic>
                    <p:nvPicPr>
                      <p:cNvPr id="3" name="Object 2" hidden="1">
                        <a:extLst>
                          <a:ext uri="{FF2B5EF4-FFF2-40B4-BE49-F238E27FC236}">
                            <a16:creationId xmlns:a16="http://schemas.microsoft.com/office/drawing/2014/main" id="{5D231232-EEBB-43E5-A8FB-8F0F5BC30906}"/>
                          </a:ext>
                        </a:extLst>
                      </p:cNvPr>
                      <p:cNvPicPr/>
                      <p:nvPr/>
                    </p:nvPicPr>
                    <p:blipFill>
                      <a:blip r:embed="rId2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4580D8C-E277-4413-9125-22022347C298}"/>
              </a:ext>
            </a:extLst>
          </p:cNvPr>
          <p:cNvSpPr/>
          <p:nvPr userDrawn="1">
            <p:custDataLst>
              <p:tags r:id="rId23"/>
            </p:custDataLst>
          </p:nvPr>
        </p:nvSpPr>
        <p:spPr>
          <a:xfrm>
            <a:off x="0"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Calibri" panose="020F0502020204030204" pitchFamily="34" charset="0"/>
              <a:ea typeface="MS PGothic" panose="020B0600070205080204" pitchFamily="34" charset="-128"/>
              <a:sym typeface="Calibri" panose="020F0502020204030204" pitchFamily="34" charset="0"/>
            </a:endParaRPr>
          </a:p>
        </p:txBody>
      </p:sp>
      <p:sp>
        <p:nvSpPr>
          <p:cNvPr id="1026" name="Title Placeholder 1">
            <a:extLst>
              <a:ext uri="{FF2B5EF4-FFF2-40B4-BE49-F238E27FC236}">
                <a16:creationId xmlns:a16="http://schemas.microsoft.com/office/drawing/2014/main" id="{3FC1CE2A-9714-4ED1-8B0D-00FB6CB2C4E6}"/>
              </a:ext>
            </a:extLst>
          </p:cNvPr>
          <p:cNvSpPr>
            <a:spLocks noGrp="1"/>
          </p:cNvSpPr>
          <p:nvPr>
            <p:ph type="title"/>
          </p:nvPr>
        </p:nvSpPr>
        <p:spPr bwMode="auto">
          <a:xfrm>
            <a:off x="609600" y="838201"/>
            <a:ext cx="10972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A0AB5CF-366B-4227-9854-35A39EC8CD21}"/>
              </a:ext>
            </a:extLst>
          </p:cNvPr>
          <p:cNvSpPr>
            <a:spLocks noGrp="1"/>
          </p:cNvSpPr>
          <p:nvPr>
            <p:ph type="body" idx="1"/>
          </p:nvPr>
        </p:nvSpPr>
        <p:spPr bwMode="auto">
          <a:xfrm>
            <a:off x="609600" y="1905000"/>
            <a:ext cx="109728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463" r:id="rId6"/>
    <p:sldLayoutId id="2147484464" r:id="rId7"/>
    <p:sldLayoutId id="2147484465" r:id="rId8"/>
    <p:sldLayoutId id="2147484466" r:id="rId9"/>
    <p:sldLayoutId id="2147484467" r:id="rId10"/>
    <p:sldLayoutId id="2147484468" r:id="rId11"/>
    <p:sldLayoutId id="2147484469" r:id="rId12"/>
    <p:sldLayoutId id="2147484515" r:id="rId13"/>
    <p:sldLayoutId id="2147484470" r:id="rId14"/>
    <p:sldLayoutId id="2147484471" r:id="rId15"/>
    <p:sldLayoutId id="2147484472" r:id="rId16"/>
    <p:sldLayoutId id="2147484473" r:id="rId17"/>
    <p:sldLayoutId id="2147484474" r:id="rId18"/>
    <p:sldLayoutId id="2147484475" r:id="rId19"/>
  </p:sldLayoutIdLst>
  <p:hf hdr="0" ftr="0"/>
  <p:txStyles>
    <p:titleStyle>
      <a:lvl1pPr algn="l" defTabSz="457200" rtl="0" eaLnBrk="0" fontAlgn="base" hangingPunct="0">
        <a:spcBef>
          <a:spcPct val="0"/>
        </a:spcBef>
        <a:spcAft>
          <a:spcPct val="0"/>
        </a:spcAft>
        <a:defRPr sz="2800" kern="1200">
          <a:solidFill>
            <a:srgbClr val="7F7F7F"/>
          </a:solidFill>
          <a:latin typeface="+mj-lt"/>
          <a:ea typeface="MS PGothic" panose="020B0600070205080204" pitchFamily="34" charset="-128"/>
          <a:cs typeface="Geneva" pitchFamily="-107" charset="-128"/>
        </a:defRPr>
      </a:lvl1pPr>
      <a:lvl2pPr algn="l" defTabSz="457200" rtl="0" eaLnBrk="0" fontAlgn="base" hangingPunct="0">
        <a:spcBef>
          <a:spcPct val="0"/>
        </a:spcBef>
        <a:spcAft>
          <a:spcPct val="0"/>
        </a:spcAft>
        <a:defRPr sz="2800">
          <a:solidFill>
            <a:srgbClr val="7F7F7F"/>
          </a:solidFill>
          <a:latin typeface="Calibri" pitchFamily="-107" charset="0"/>
          <a:ea typeface="MS PGothic" panose="020B0600070205080204" pitchFamily="34" charset="-128"/>
          <a:cs typeface="Geneva" pitchFamily="-107" charset="-128"/>
        </a:defRPr>
      </a:lvl2pPr>
      <a:lvl3pPr algn="l" defTabSz="457200" rtl="0" eaLnBrk="0" fontAlgn="base" hangingPunct="0">
        <a:spcBef>
          <a:spcPct val="0"/>
        </a:spcBef>
        <a:spcAft>
          <a:spcPct val="0"/>
        </a:spcAft>
        <a:defRPr sz="2800">
          <a:solidFill>
            <a:srgbClr val="7F7F7F"/>
          </a:solidFill>
          <a:latin typeface="Calibri" pitchFamily="-107" charset="0"/>
          <a:ea typeface="MS PGothic" panose="020B0600070205080204" pitchFamily="34" charset="-128"/>
          <a:cs typeface="Geneva" pitchFamily="-107" charset="-128"/>
        </a:defRPr>
      </a:lvl3pPr>
      <a:lvl4pPr algn="l" defTabSz="457200" rtl="0" eaLnBrk="0" fontAlgn="base" hangingPunct="0">
        <a:spcBef>
          <a:spcPct val="0"/>
        </a:spcBef>
        <a:spcAft>
          <a:spcPct val="0"/>
        </a:spcAft>
        <a:defRPr sz="2800">
          <a:solidFill>
            <a:srgbClr val="7F7F7F"/>
          </a:solidFill>
          <a:latin typeface="Calibri" pitchFamily="-107" charset="0"/>
          <a:ea typeface="MS PGothic" panose="020B0600070205080204" pitchFamily="34" charset="-128"/>
          <a:cs typeface="Geneva" pitchFamily="-107" charset="-128"/>
        </a:defRPr>
      </a:lvl4pPr>
      <a:lvl5pPr algn="l" defTabSz="457200" rtl="0" eaLnBrk="0" fontAlgn="base" hangingPunct="0">
        <a:spcBef>
          <a:spcPct val="0"/>
        </a:spcBef>
        <a:spcAft>
          <a:spcPct val="0"/>
        </a:spcAft>
        <a:defRPr sz="2800">
          <a:solidFill>
            <a:srgbClr val="7F7F7F"/>
          </a:solidFill>
          <a:latin typeface="Calibri" pitchFamily="-107" charset="0"/>
          <a:ea typeface="MS PGothic" panose="020B0600070205080204" pitchFamily="34" charset="-128"/>
          <a:cs typeface="Geneva" pitchFamily="-107" charset="-128"/>
        </a:defRPr>
      </a:lvl5pPr>
      <a:lvl6pPr marL="457200" algn="l" defTabSz="457200" rtl="0" fontAlgn="base">
        <a:spcBef>
          <a:spcPct val="0"/>
        </a:spcBef>
        <a:spcAft>
          <a:spcPct val="0"/>
        </a:spcAft>
        <a:defRPr sz="2800">
          <a:solidFill>
            <a:srgbClr val="7F7F7F"/>
          </a:solidFill>
          <a:latin typeface="Calibri" pitchFamily="-107" charset="0"/>
          <a:ea typeface="Geneva" pitchFamily="-107" charset="-128"/>
          <a:cs typeface="Geneva" pitchFamily="-107" charset="-128"/>
        </a:defRPr>
      </a:lvl6pPr>
      <a:lvl7pPr marL="914400" algn="l" defTabSz="457200" rtl="0" fontAlgn="base">
        <a:spcBef>
          <a:spcPct val="0"/>
        </a:spcBef>
        <a:spcAft>
          <a:spcPct val="0"/>
        </a:spcAft>
        <a:defRPr sz="2800">
          <a:solidFill>
            <a:srgbClr val="7F7F7F"/>
          </a:solidFill>
          <a:latin typeface="Calibri" pitchFamily="-107" charset="0"/>
          <a:ea typeface="Geneva" pitchFamily="-107" charset="-128"/>
          <a:cs typeface="Geneva" pitchFamily="-107" charset="-128"/>
        </a:defRPr>
      </a:lvl7pPr>
      <a:lvl8pPr marL="1371600" algn="l" defTabSz="457200" rtl="0" fontAlgn="base">
        <a:spcBef>
          <a:spcPct val="0"/>
        </a:spcBef>
        <a:spcAft>
          <a:spcPct val="0"/>
        </a:spcAft>
        <a:defRPr sz="2800">
          <a:solidFill>
            <a:srgbClr val="7F7F7F"/>
          </a:solidFill>
          <a:latin typeface="Calibri" pitchFamily="-107" charset="0"/>
          <a:ea typeface="Geneva" pitchFamily="-107" charset="-128"/>
          <a:cs typeface="Geneva" pitchFamily="-107" charset="-128"/>
        </a:defRPr>
      </a:lvl8pPr>
      <a:lvl9pPr marL="1828800" algn="l" defTabSz="457200" rtl="0" fontAlgn="base">
        <a:spcBef>
          <a:spcPct val="0"/>
        </a:spcBef>
        <a:spcAft>
          <a:spcPct val="0"/>
        </a:spcAft>
        <a:defRPr sz="2800">
          <a:solidFill>
            <a:srgbClr val="7F7F7F"/>
          </a:solidFill>
          <a:latin typeface="Calibri" pitchFamily="-107" charset="0"/>
          <a:ea typeface="Geneva" pitchFamily="-107" charset="-128"/>
          <a:cs typeface="Geneva" pitchFamily="-10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Geneva" pitchFamily="-107"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107" charset="-128"/>
          <a:cs typeface="Geneva"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dcpsreopenstrong.com/school-plan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742555-EDE6-A743-92F3-4DE9C9037949}"/>
              </a:ext>
            </a:extLst>
          </p:cNvPr>
          <p:cNvSpPr>
            <a:spLocks noGrp="1"/>
          </p:cNvSpPr>
          <p:nvPr>
            <p:ph type="ctrTitle"/>
          </p:nvPr>
        </p:nvSpPr>
        <p:spPr/>
        <p:txBody>
          <a:bodyPr/>
          <a:lstStyle/>
          <a:p>
            <a:r>
              <a:rPr lang="en-US" b="1">
                <a:ea typeface="MS PGothic"/>
              </a:rPr>
              <a:t>Peabody and Watkins</a:t>
            </a:r>
            <a:br>
              <a:rPr lang="en-US" b="1">
                <a:ea typeface="MS PGothic"/>
              </a:rPr>
            </a:br>
            <a:r>
              <a:rPr lang="en-US" b="1">
                <a:ea typeface="MS PGothic"/>
              </a:rPr>
              <a:t>Reopen Community Corps </a:t>
            </a:r>
            <a:br>
              <a:rPr lang="en-US" b="1">
                <a:ea typeface="MS PGothic"/>
              </a:rPr>
            </a:br>
            <a:r>
              <a:rPr lang="en-US" b="1">
                <a:ea typeface="MS PGothic"/>
              </a:rPr>
              <a:t>Kick-Off Meeting #1</a:t>
            </a:r>
            <a:br>
              <a:rPr lang="en-US"/>
            </a:br>
            <a:br>
              <a:rPr lang="en-US"/>
            </a:br>
            <a:r>
              <a:rPr lang="en-US" sz="2400">
                <a:ea typeface="MS PGothic"/>
              </a:rPr>
              <a:t>November 2020</a:t>
            </a:r>
            <a:endParaRPr lang="en-US"/>
          </a:p>
        </p:txBody>
      </p:sp>
      <p:pic>
        <p:nvPicPr>
          <p:cNvPr id="4" name="Picture 3">
            <a:extLst>
              <a:ext uri="{FF2B5EF4-FFF2-40B4-BE49-F238E27FC236}">
                <a16:creationId xmlns:a16="http://schemas.microsoft.com/office/drawing/2014/main" id="{D7CDCE07-B636-FF49-85B2-53E668D79D3A}"/>
              </a:ext>
            </a:extLst>
          </p:cNvPr>
          <p:cNvPicPr>
            <a:picLocks noChangeAspect="1"/>
          </p:cNvPicPr>
          <p:nvPr/>
        </p:nvPicPr>
        <p:blipFill>
          <a:blip r:embed="rId2"/>
          <a:stretch>
            <a:fillRect/>
          </a:stretch>
        </p:blipFill>
        <p:spPr>
          <a:xfrm>
            <a:off x="351971" y="407307"/>
            <a:ext cx="4236835" cy="971550"/>
          </a:xfrm>
          <a:prstGeom prst="rect">
            <a:avLst/>
          </a:prstGeom>
        </p:spPr>
      </p:pic>
    </p:spTree>
    <p:extLst>
      <p:ext uri="{BB962C8B-B14F-4D97-AF65-F5344CB8AC3E}">
        <p14:creationId xmlns:p14="http://schemas.microsoft.com/office/powerpoint/2010/main" val="20733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District of Columbia Public Schools  </a:t>
            </a:r>
            <a:r>
              <a:rPr kumimoji="0" lang="en-US" sz="900" b="0" i="0" u="none" strike="noStrike" kern="1200" cap="none" spc="0" normalizeH="0" baseline="0" noProof="0">
                <a:ln>
                  <a:noFill/>
                </a:ln>
                <a:solidFill>
                  <a:srgbClr val="BFBFBF"/>
                </a:solidFill>
                <a:effectLst/>
                <a:uLnTx/>
                <a:uFillTx/>
                <a:latin typeface="Arial" charset="0"/>
                <a:ea typeface="Geneva" pitchFamily="-110" charset="-128"/>
                <a:cs typeface="Arial" charset="0"/>
              </a:rPr>
              <a:t>|</a:t>
            </a: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571598C-97D3-4479-96B5-31C283AC87D6}" type="slidenum">
              <a:rPr kumimoji="0" lang="en-US" altLang="en-US" sz="900" b="0" i="0" u="none" strike="noStrike" kern="1200" cap="none" spc="0" normalizeH="0" baseline="0" noProof="0" smtClean="0">
                <a:ln>
                  <a:noFill/>
                </a:ln>
                <a:solidFill>
                  <a:srgbClr val="005283"/>
                </a:solidFill>
                <a:effectLst/>
                <a:uLnTx/>
                <a:uFillTx/>
                <a:latin typeface="Arial Bold" panose="020B07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900" b="0" i="0" u="none" strike="noStrike" kern="1200" cap="none" spc="0" normalizeH="0" baseline="0" noProof="0">
              <a:ln>
                <a:noFill/>
              </a:ln>
              <a:solidFill>
                <a:srgbClr val="005283"/>
              </a:solidFill>
              <a:effectLst/>
              <a:uLnTx/>
              <a:uFillTx/>
              <a:latin typeface="Arial Bold" panose="020B0704020202020204" pitchFamily="34" charset="0"/>
              <a:ea typeface="MS PGothic" panose="020B0600070205080204" pitchFamily="34" charset="-128"/>
              <a:cs typeface="+mn-cs"/>
            </a:endParaRPr>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2026340"/>
            <a:ext cx="5588000" cy="4281518"/>
          </a:xfrm>
          <a:solidFill>
            <a:schemeClr val="bg1"/>
          </a:solidFill>
        </p:spPr>
        <p:txBody>
          <a:bodyPr/>
          <a:lstStyle/>
          <a:p>
            <a:r>
              <a:rPr lang="en-US" sz="2400"/>
              <a:t>Welcome and Opener</a:t>
            </a:r>
          </a:p>
          <a:p>
            <a:r>
              <a:rPr lang="en-US" sz="2400"/>
              <a:t>Framing and Overview – Why we are here today</a:t>
            </a:r>
          </a:p>
          <a:p>
            <a:r>
              <a:rPr lang="en-US" sz="2400" b="1"/>
              <a:t>Update on DCPS Reopening Planning</a:t>
            </a:r>
          </a:p>
          <a:p>
            <a:r>
              <a:rPr lang="en-US" sz="2400"/>
              <a:t>Reopening Community Corps Overview and Goals </a:t>
            </a:r>
          </a:p>
          <a:p>
            <a:r>
              <a:rPr lang="en-US" sz="2400"/>
              <a:t>School Specific Needs for In-Person Learning</a:t>
            </a:r>
          </a:p>
          <a:p>
            <a:r>
              <a:rPr lang="en-US" sz="2400"/>
              <a:t>Next Steps </a:t>
            </a:r>
          </a:p>
          <a:p>
            <a:endParaRPr lang="en-US"/>
          </a:p>
        </p:txBody>
      </p:sp>
    </p:spTree>
    <p:extLst>
      <p:ext uri="{BB962C8B-B14F-4D97-AF65-F5344CB8AC3E}">
        <p14:creationId xmlns:p14="http://schemas.microsoft.com/office/powerpoint/2010/main" val="339915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076-A554-174E-B4CE-A296E710C3FB}"/>
              </a:ext>
            </a:extLst>
          </p:cNvPr>
          <p:cNvSpPr>
            <a:spLocks noGrp="1"/>
          </p:cNvSpPr>
          <p:nvPr>
            <p:ph type="title"/>
          </p:nvPr>
        </p:nvSpPr>
        <p:spPr/>
        <p:txBody>
          <a:bodyPr/>
          <a:lstStyle/>
          <a:p>
            <a:pPr algn="ctr"/>
            <a:r>
              <a:rPr lang="en-US"/>
              <a:t>DCPS Planning Principles </a:t>
            </a:r>
          </a:p>
        </p:txBody>
      </p:sp>
      <p:sp>
        <p:nvSpPr>
          <p:cNvPr id="4" name="Text Placeholder 3">
            <a:extLst>
              <a:ext uri="{FF2B5EF4-FFF2-40B4-BE49-F238E27FC236}">
                <a16:creationId xmlns:a16="http://schemas.microsoft.com/office/drawing/2014/main" id="{ADF5F8F1-6101-984F-8213-16E806CA980B}"/>
              </a:ext>
            </a:extLst>
          </p:cNvPr>
          <p:cNvSpPr>
            <a:spLocks noGrp="1"/>
          </p:cNvSpPr>
          <p:nvPr>
            <p:ph type="body" sz="quarter" idx="12"/>
          </p:nvPr>
        </p:nvSpPr>
        <p:spPr/>
        <p:txBody>
          <a:bodyPr/>
          <a:lstStyle/>
          <a:p>
            <a:r>
              <a:rPr lang="en-US">
                <a:ea typeface="+mn-lt"/>
                <a:cs typeface="+mn-lt"/>
              </a:rPr>
              <a:t>Reopen Community Corps</a:t>
            </a:r>
          </a:p>
        </p:txBody>
      </p:sp>
      <p:sp>
        <p:nvSpPr>
          <p:cNvPr id="5" name="Date Placeholder 4">
            <a:extLst>
              <a:ext uri="{FF2B5EF4-FFF2-40B4-BE49-F238E27FC236}">
                <a16:creationId xmlns:a16="http://schemas.microsoft.com/office/drawing/2014/main" id="{A75D7167-CF16-D548-8BD6-EE4880843006}"/>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8AB1FB8A-1405-C140-BE9C-E3946574515D}"/>
              </a:ext>
            </a:extLst>
          </p:cNvPr>
          <p:cNvSpPr>
            <a:spLocks noGrp="1"/>
          </p:cNvSpPr>
          <p:nvPr>
            <p:ph type="sldNum" sz="quarter" idx="14"/>
          </p:nvPr>
        </p:nvSpPr>
        <p:spPr/>
        <p:txBody>
          <a:bodyPr/>
          <a:lstStyle/>
          <a:p>
            <a:pPr>
              <a:defRPr/>
            </a:pPr>
            <a:fld id="{2571598C-97D3-4479-96B5-31C283AC87D6}" type="slidenum">
              <a:rPr lang="en-US" altLang="en-US" smtClean="0"/>
              <a:pPr>
                <a:defRPr/>
              </a:pPr>
              <a:t>11</a:t>
            </a:fld>
            <a:endParaRPr lang="en-US" altLang="en-US"/>
          </a:p>
        </p:txBody>
      </p:sp>
      <p:pic>
        <p:nvPicPr>
          <p:cNvPr id="8" name="Picture 2" descr="A screenshot of a cell phone&#10;&#10;Description automatically generated">
            <a:extLst>
              <a:ext uri="{FF2B5EF4-FFF2-40B4-BE49-F238E27FC236}">
                <a16:creationId xmlns:a16="http://schemas.microsoft.com/office/drawing/2014/main" id="{822FEB61-9F88-47FD-A8EA-92846EAA1C0D}"/>
              </a:ext>
            </a:extLst>
          </p:cNvPr>
          <p:cNvPicPr>
            <a:picLocks noGrp="1" noChangeAspect="1"/>
          </p:cNvPicPr>
          <p:nvPr>
            <p:ph idx="1"/>
          </p:nvPr>
        </p:nvPicPr>
        <p:blipFill>
          <a:blip r:embed="rId3"/>
          <a:stretch>
            <a:fillRect/>
          </a:stretch>
        </p:blipFill>
        <p:spPr>
          <a:xfrm>
            <a:off x="1078192" y="1800226"/>
            <a:ext cx="10035616" cy="4086770"/>
          </a:xfrm>
          <a:prstGeom prst="rect">
            <a:avLst/>
          </a:prstGeom>
        </p:spPr>
      </p:pic>
    </p:spTree>
    <p:extLst>
      <p:ext uri="{BB962C8B-B14F-4D97-AF65-F5344CB8AC3E}">
        <p14:creationId xmlns:p14="http://schemas.microsoft.com/office/powerpoint/2010/main" val="194483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8E09-8D59-EB45-B33A-916C436E9C67}"/>
              </a:ext>
            </a:extLst>
          </p:cNvPr>
          <p:cNvSpPr>
            <a:spLocks noGrp="1"/>
          </p:cNvSpPr>
          <p:nvPr>
            <p:ph type="title"/>
          </p:nvPr>
        </p:nvSpPr>
        <p:spPr/>
        <p:txBody>
          <a:bodyPr/>
          <a:lstStyle/>
          <a:p>
            <a:pPr algn="ctr"/>
            <a:r>
              <a:rPr lang="en-US"/>
              <a:t>Health &amp; Safety Protocols</a:t>
            </a:r>
          </a:p>
        </p:txBody>
      </p:sp>
      <p:sp>
        <p:nvSpPr>
          <p:cNvPr id="4" name="Text Placeholder 3">
            <a:extLst>
              <a:ext uri="{FF2B5EF4-FFF2-40B4-BE49-F238E27FC236}">
                <a16:creationId xmlns:a16="http://schemas.microsoft.com/office/drawing/2014/main" id="{5E4F9733-B787-9C49-A764-CC6B461E990A}"/>
              </a:ext>
            </a:extLst>
          </p:cNvPr>
          <p:cNvSpPr>
            <a:spLocks noGrp="1"/>
          </p:cNvSpPr>
          <p:nvPr>
            <p:ph type="body" sz="quarter" idx="12"/>
          </p:nvPr>
        </p:nvSpPr>
        <p:spPr/>
        <p:txBody>
          <a:bodyPr/>
          <a:lstStyle/>
          <a:p>
            <a:r>
              <a:rPr lang="en-US">
                <a:ea typeface="+mn-lt"/>
                <a:cs typeface="+mn-lt"/>
              </a:rPr>
              <a:t>Reopen Community Corps</a:t>
            </a:r>
            <a:endParaRPr lang="en-US"/>
          </a:p>
          <a:p>
            <a:endParaRPr lang="en-US"/>
          </a:p>
        </p:txBody>
      </p:sp>
      <p:sp>
        <p:nvSpPr>
          <p:cNvPr id="5" name="Date Placeholder 4">
            <a:extLst>
              <a:ext uri="{FF2B5EF4-FFF2-40B4-BE49-F238E27FC236}">
                <a16:creationId xmlns:a16="http://schemas.microsoft.com/office/drawing/2014/main" id="{A17FA263-FDAD-A240-8AA8-81C1B877E94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3196F6D9-FBDA-1049-A895-AF119F5B8B8C}"/>
              </a:ext>
            </a:extLst>
          </p:cNvPr>
          <p:cNvSpPr>
            <a:spLocks noGrp="1"/>
          </p:cNvSpPr>
          <p:nvPr>
            <p:ph type="sldNum" sz="quarter" idx="14"/>
          </p:nvPr>
        </p:nvSpPr>
        <p:spPr/>
        <p:txBody>
          <a:bodyPr/>
          <a:lstStyle/>
          <a:p>
            <a:pPr>
              <a:defRPr/>
            </a:pPr>
            <a:fld id="{2571598C-97D3-4479-96B5-31C283AC87D6}" type="slidenum">
              <a:rPr lang="en-US" altLang="en-US" smtClean="0"/>
              <a:pPr>
                <a:defRPr/>
              </a:pPr>
              <a:t>12</a:t>
            </a:fld>
            <a:endParaRPr lang="en-US" altLang="en-US"/>
          </a:p>
        </p:txBody>
      </p:sp>
      <p:pic>
        <p:nvPicPr>
          <p:cNvPr id="8" name="Picture 7" descr="Graphical user interface, application, website&#10;&#10;Description automatically generated">
            <a:extLst>
              <a:ext uri="{FF2B5EF4-FFF2-40B4-BE49-F238E27FC236}">
                <a16:creationId xmlns:a16="http://schemas.microsoft.com/office/drawing/2014/main" id="{1CC28F7D-2ED4-FB41-B3CE-FDC8E4E95E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8057" y="1658497"/>
            <a:ext cx="11147481" cy="4628005"/>
          </a:xfrm>
          <a:prstGeom prst="rect">
            <a:avLst/>
          </a:prstGeom>
        </p:spPr>
      </p:pic>
    </p:spTree>
    <p:extLst>
      <p:ext uri="{BB962C8B-B14F-4D97-AF65-F5344CB8AC3E}">
        <p14:creationId xmlns:p14="http://schemas.microsoft.com/office/powerpoint/2010/main" val="348864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D3E9-A82F-1D48-B984-8037B08E0241}"/>
              </a:ext>
            </a:extLst>
          </p:cNvPr>
          <p:cNvSpPr>
            <a:spLocks noGrp="1"/>
          </p:cNvSpPr>
          <p:nvPr>
            <p:ph type="title"/>
          </p:nvPr>
        </p:nvSpPr>
        <p:spPr/>
        <p:txBody>
          <a:bodyPr/>
          <a:lstStyle/>
          <a:p>
            <a:pPr algn="ctr"/>
            <a:r>
              <a:rPr lang="en-US"/>
              <a:t>School Preparations: Building Readiness</a:t>
            </a:r>
          </a:p>
        </p:txBody>
      </p:sp>
      <p:sp>
        <p:nvSpPr>
          <p:cNvPr id="4" name="Text Placeholder 3">
            <a:extLst>
              <a:ext uri="{FF2B5EF4-FFF2-40B4-BE49-F238E27FC236}">
                <a16:creationId xmlns:a16="http://schemas.microsoft.com/office/drawing/2014/main" id="{08BEBC5E-DE38-3C48-8A14-FBF995D60667}"/>
              </a:ext>
            </a:extLst>
          </p:cNvPr>
          <p:cNvSpPr>
            <a:spLocks noGrp="1"/>
          </p:cNvSpPr>
          <p:nvPr>
            <p:ph type="body" sz="quarter" idx="12"/>
          </p:nvPr>
        </p:nvSpPr>
        <p:spPr/>
        <p:txBody>
          <a:bodyPr/>
          <a:lstStyle/>
          <a:p>
            <a:r>
              <a:rPr lang="en-US">
                <a:ea typeface="+mn-lt"/>
                <a:cs typeface="+mn-lt"/>
              </a:rPr>
              <a:t>Reopen Community Corps</a:t>
            </a:r>
            <a:r>
              <a:rPr lang="en-US">
                <a:ea typeface="MS PGothic"/>
                <a:cs typeface="Calibri"/>
              </a:rPr>
              <a:t> </a:t>
            </a:r>
            <a:r>
              <a:rPr lang="en-US">
                <a:ea typeface="MS PGothic"/>
              </a:rPr>
              <a:t> </a:t>
            </a:r>
            <a:endParaRPr lang="en-US"/>
          </a:p>
          <a:p>
            <a:endParaRPr lang="en-US"/>
          </a:p>
        </p:txBody>
      </p:sp>
      <p:sp>
        <p:nvSpPr>
          <p:cNvPr id="5" name="Date Placeholder 4">
            <a:extLst>
              <a:ext uri="{FF2B5EF4-FFF2-40B4-BE49-F238E27FC236}">
                <a16:creationId xmlns:a16="http://schemas.microsoft.com/office/drawing/2014/main" id="{F7A65E80-CB30-3A48-B85A-6F4C2A6FA627}"/>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AE19ED96-6562-5E4D-B9CE-385900070FDB}"/>
              </a:ext>
            </a:extLst>
          </p:cNvPr>
          <p:cNvSpPr>
            <a:spLocks noGrp="1"/>
          </p:cNvSpPr>
          <p:nvPr>
            <p:ph type="sldNum" sz="quarter" idx="14"/>
          </p:nvPr>
        </p:nvSpPr>
        <p:spPr/>
        <p:txBody>
          <a:bodyPr/>
          <a:lstStyle/>
          <a:p>
            <a:pPr>
              <a:defRPr/>
            </a:pPr>
            <a:fld id="{2571598C-97D3-4479-96B5-31C283AC87D6}" type="slidenum">
              <a:rPr lang="en-US" altLang="en-US" smtClean="0"/>
              <a:pPr>
                <a:defRPr/>
              </a:pPr>
              <a:t>13</a:t>
            </a:fld>
            <a:endParaRPr lang="en-US" altLang="en-US"/>
          </a:p>
        </p:txBody>
      </p:sp>
      <p:pic>
        <p:nvPicPr>
          <p:cNvPr id="3" name="Picture 7" descr="Graphical user interface, text&#10;&#10;Description automatically generated">
            <a:extLst>
              <a:ext uri="{FF2B5EF4-FFF2-40B4-BE49-F238E27FC236}">
                <a16:creationId xmlns:a16="http://schemas.microsoft.com/office/drawing/2014/main" id="{A7B3A247-77C4-46E4-8C06-A0888377B958}"/>
              </a:ext>
            </a:extLst>
          </p:cNvPr>
          <p:cNvPicPr>
            <a:picLocks noChangeAspect="1"/>
          </p:cNvPicPr>
          <p:nvPr/>
        </p:nvPicPr>
        <p:blipFill>
          <a:blip r:embed="rId3"/>
          <a:stretch>
            <a:fillRect/>
          </a:stretch>
        </p:blipFill>
        <p:spPr>
          <a:xfrm>
            <a:off x="1697277" y="1647174"/>
            <a:ext cx="8995773" cy="4492667"/>
          </a:xfrm>
          <a:prstGeom prst="rect">
            <a:avLst/>
          </a:prstGeom>
        </p:spPr>
      </p:pic>
    </p:spTree>
    <p:extLst>
      <p:ext uri="{BB962C8B-B14F-4D97-AF65-F5344CB8AC3E}">
        <p14:creationId xmlns:p14="http://schemas.microsoft.com/office/powerpoint/2010/main" val="36230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ea typeface="MS PGothic"/>
              </a:rPr>
              <a:t>Building Readiness in Action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cs typeface="Calibri"/>
              </a:rPr>
              <a:t>Reopen Community Corps  </a:t>
            </a:r>
            <a:endParaRPr lang="en-US"/>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14</a:t>
            </a:fld>
            <a:endParaRPr lang="en-US" altLang="en-US"/>
          </a:p>
        </p:txBody>
      </p:sp>
      <p:sp>
        <p:nvSpPr>
          <p:cNvPr id="7" name="Rectangle 6">
            <a:extLst>
              <a:ext uri="{FF2B5EF4-FFF2-40B4-BE49-F238E27FC236}">
                <a16:creationId xmlns:a16="http://schemas.microsoft.com/office/drawing/2014/main" id="{C6E9428D-D940-4A81-9D55-572C61C1BADD}"/>
              </a:ext>
            </a:extLst>
          </p:cNvPr>
          <p:cNvSpPr/>
          <p:nvPr/>
        </p:nvSpPr>
        <p:spPr>
          <a:xfrm>
            <a:off x="508001" y="1519633"/>
            <a:ext cx="10844944" cy="1015663"/>
          </a:xfrm>
          <a:prstGeom prst="rect">
            <a:avLst/>
          </a:prstGeom>
        </p:spPr>
        <p:txBody>
          <a:bodyPr wrap="square" lIns="91440" tIns="45720" rIns="91440" bIns="45720" anchor="t">
            <a:spAutoFit/>
          </a:bodyPr>
          <a:lstStyle/>
          <a:p>
            <a:pPr algn="ctr"/>
            <a:r>
              <a:rPr lang="en-US" sz="2000">
                <a:solidFill>
                  <a:srgbClr val="18181A"/>
                </a:solidFill>
                <a:latin typeface="Calibri"/>
                <a:ea typeface="MS PGothic"/>
                <a:cs typeface="Calibri"/>
              </a:rPr>
              <a:t>During building walkthroughs, community members used a detailed version of the checklist to note their observations on how a school is getting ready to safely reopen and better understand </a:t>
            </a:r>
            <a:endParaRPr lang="en-US" sz="2000">
              <a:solidFill>
                <a:srgbClr val="18181A"/>
              </a:solidFill>
              <a:latin typeface="Calibri" panose="020F0502020204030204" pitchFamily="34" charset="0"/>
              <a:cs typeface="Calibri" panose="020F0502020204030204" pitchFamily="34" charset="0"/>
            </a:endParaRPr>
          </a:p>
          <a:p>
            <a:pPr algn="ctr"/>
            <a:r>
              <a:rPr lang="en-US" sz="2000">
                <a:solidFill>
                  <a:srgbClr val="18181A"/>
                </a:solidFill>
                <a:latin typeface="Calibri"/>
                <a:ea typeface="MS PGothic"/>
                <a:cs typeface="Calibri"/>
              </a:rPr>
              <a:t>what the reopening operations plan means for students and staff in Term 2.</a:t>
            </a:r>
            <a:endParaRPr lang="en-US" sz="2000">
              <a:latin typeface="Calibri"/>
              <a:ea typeface="MS PGothic"/>
              <a:cs typeface="Calibri"/>
            </a:endParaRPr>
          </a:p>
        </p:txBody>
      </p:sp>
      <p:pic>
        <p:nvPicPr>
          <p:cNvPr id="9" name="Picture 9" descr="A group of people standing in a room&#10;&#10;Description automatically generated">
            <a:extLst>
              <a:ext uri="{FF2B5EF4-FFF2-40B4-BE49-F238E27FC236}">
                <a16:creationId xmlns:a16="http://schemas.microsoft.com/office/drawing/2014/main" id="{D5F74B9C-0BDE-4C78-8658-3BB6B7148119}"/>
              </a:ext>
            </a:extLst>
          </p:cNvPr>
          <p:cNvPicPr>
            <a:picLocks noChangeAspect="1"/>
          </p:cNvPicPr>
          <p:nvPr/>
        </p:nvPicPr>
        <p:blipFill>
          <a:blip r:embed="rId3"/>
          <a:stretch>
            <a:fillRect/>
          </a:stretch>
        </p:blipFill>
        <p:spPr>
          <a:xfrm>
            <a:off x="7476698" y="2673255"/>
            <a:ext cx="4244453" cy="3183340"/>
          </a:xfrm>
          <a:prstGeom prst="rect">
            <a:avLst/>
          </a:prstGeom>
        </p:spPr>
      </p:pic>
      <p:pic>
        <p:nvPicPr>
          <p:cNvPr id="8" name="Picture 8" descr="A group of people standing in a room&#10;&#10;Description automatically generated">
            <a:extLst>
              <a:ext uri="{FF2B5EF4-FFF2-40B4-BE49-F238E27FC236}">
                <a16:creationId xmlns:a16="http://schemas.microsoft.com/office/drawing/2014/main" id="{0E5542E7-B80D-4AB4-9FD8-C4A7DF1DE342}"/>
              </a:ext>
            </a:extLst>
          </p:cNvPr>
          <p:cNvPicPr>
            <a:picLocks noChangeAspect="1"/>
          </p:cNvPicPr>
          <p:nvPr/>
        </p:nvPicPr>
        <p:blipFill>
          <a:blip r:embed="rId4"/>
          <a:stretch>
            <a:fillRect/>
          </a:stretch>
        </p:blipFill>
        <p:spPr>
          <a:xfrm>
            <a:off x="3928281" y="3321524"/>
            <a:ext cx="3994244" cy="2955877"/>
          </a:xfrm>
          <a:prstGeom prst="rect">
            <a:avLst/>
          </a:prstGeom>
        </p:spPr>
      </p:pic>
      <p:pic>
        <p:nvPicPr>
          <p:cNvPr id="3" name="Picture 7" descr="A group of people standing in a room&#10;&#10;Description automatically generated">
            <a:extLst>
              <a:ext uri="{FF2B5EF4-FFF2-40B4-BE49-F238E27FC236}">
                <a16:creationId xmlns:a16="http://schemas.microsoft.com/office/drawing/2014/main" id="{239EC4F1-2746-401E-9FB2-AF63E70B5AE0}"/>
              </a:ext>
            </a:extLst>
          </p:cNvPr>
          <p:cNvPicPr>
            <a:picLocks noChangeAspect="1"/>
          </p:cNvPicPr>
          <p:nvPr/>
        </p:nvPicPr>
        <p:blipFill>
          <a:blip r:embed="rId5"/>
          <a:stretch>
            <a:fillRect/>
          </a:stretch>
        </p:blipFill>
        <p:spPr>
          <a:xfrm>
            <a:off x="425355" y="2673255"/>
            <a:ext cx="3766782" cy="2830773"/>
          </a:xfrm>
          <a:prstGeom prst="rect">
            <a:avLst/>
          </a:prstGeom>
        </p:spPr>
      </p:pic>
    </p:spTree>
    <p:extLst>
      <p:ext uri="{BB962C8B-B14F-4D97-AF65-F5344CB8AC3E}">
        <p14:creationId xmlns:p14="http://schemas.microsoft.com/office/powerpoint/2010/main" val="372371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br>
              <a:rPr lang="en-US"/>
            </a:br>
            <a:r>
              <a:rPr lang="en-US">
                <a:ea typeface="MS PGothic"/>
              </a:rPr>
              <a:t>Health and Safety At-a-Glance</a:t>
            </a:r>
            <a:endParaRPr lang="en-US"/>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ea typeface="+mn-lt"/>
                <a:cs typeface="+mn-lt"/>
              </a:rPr>
              <a:t>Reopen Community Corps</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15</a:t>
            </a:fld>
            <a:endParaRPr lang="en-US" altLang="en-US"/>
          </a:p>
        </p:txBody>
      </p:sp>
      <p:sp>
        <p:nvSpPr>
          <p:cNvPr id="10" name="TextBox 9">
            <a:extLst>
              <a:ext uri="{FF2B5EF4-FFF2-40B4-BE49-F238E27FC236}">
                <a16:creationId xmlns:a16="http://schemas.microsoft.com/office/drawing/2014/main" id="{49094237-C6DD-41E1-B500-8FDBEDC16979}"/>
              </a:ext>
            </a:extLst>
          </p:cNvPr>
          <p:cNvSpPr txBox="1"/>
          <p:nvPr/>
        </p:nvSpPr>
        <p:spPr>
          <a:xfrm>
            <a:off x="507999" y="3824138"/>
            <a:ext cx="4709749" cy="2523768"/>
          </a:xfrm>
          <a:prstGeom prst="rect">
            <a:avLst/>
          </a:prstGeom>
          <a:noFill/>
        </p:spPr>
        <p:txBody>
          <a:bodyPr wrap="square" lIns="91440" tIns="45720" rIns="91440" bIns="45720" rtlCol="0" anchor="t">
            <a:spAutoFit/>
          </a:bodyPr>
          <a:lstStyle/>
          <a:p>
            <a:pPr algn="ctr"/>
            <a:r>
              <a:rPr lang="en-US" sz="2200" b="1">
                <a:solidFill>
                  <a:srgbClr val="005283"/>
                </a:solidFill>
                <a:latin typeface="+mn-lt"/>
                <a:ea typeface="MS PGothic"/>
              </a:rPr>
              <a:t>$24M investment </a:t>
            </a:r>
            <a:r>
              <a:rPr lang="en-US" sz="2200">
                <a:solidFill>
                  <a:srgbClr val="005283"/>
                </a:solidFill>
                <a:latin typeface="+mn-lt"/>
                <a:ea typeface="MS PGothic"/>
              </a:rPr>
              <a:t>to increase the air change rates and filtration  </a:t>
            </a:r>
            <a:endParaRPr lang="en-US" sz="2200" b="1">
              <a:solidFill>
                <a:srgbClr val="000000"/>
              </a:solidFill>
              <a:latin typeface="Arial"/>
              <a:ea typeface="MS PGothic"/>
              <a:cs typeface="Arial"/>
            </a:endParaRPr>
          </a:p>
          <a:p>
            <a:pPr algn="ctr"/>
            <a:endParaRPr lang="en-US" sz="2200" b="1">
              <a:solidFill>
                <a:srgbClr val="005283"/>
              </a:solidFill>
              <a:latin typeface="+mn-lt"/>
              <a:ea typeface="MS PGothic"/>
              <a:cs typeface="Calibri"/>
            </a:endParaRPr>
          </a:p>
          <a:p>
            <a:pPr marL="342900" indent="-342900">
              <a:buFont typeface="Wingdings"/>
              <a:buChar char="ü"/>
            </a:pPr>
            <a:r>
              <a:rPr lang="en-US" sz="2200">
                <a:solidFill>
                  <a:srgbClr val="005283"/>
                </a:solidFill>
                <a:latin typeface="+mn-lt"/>
                <a:ea typeface="MS PGothic"/>
              </a:rPr>
              <a:t>3,000 mobile medicate grade HEPA </a:t>
            </a:r>
            <a:endParaRPr lang="en-US" sz="2200">
              <a:solidFill>
                <a:srgbClr val="000000"/>
              </a:solidFill>
              <a:latin typeface="Arial"/>
              <a:ea typeface="MS PGothic"/>
              <a:cs typeface="Arial"/>
            </a:endParaRPr>
          </a:p>
          <a:p>
            <a:r>
              <a:rPr lang="en-US" sz="2200">
                <a:solidFill>
                  <a:srgbClr val="005283"/>
                </a:solidFill>
                <a:latin typeface="+mn-lt"/>
                <a:ea typeface="MS PGothic"/>
              </a:rPr>
              <a:t>(High-Efficiency Particulate Air) filters </a:t>
            </a:r>
            <a:endParaRPr lang="en-US" sz="2200">
              <a:latin typeface="Arial"/>
              <a:ea typeface="MS PGothic"/>
              <a:cs typeface="Arial"/>
            </a:endParaRPr>
          </a:p>
          <a:p>
            <a:pPr algn="ctr"/>
            <a:endParaRPr lang="en-US" sz="2400">
              <a:solidFill>
                <a:srgbClr val="005283"/>
              </a:solidFill>
              <a:latin typeface="+mn-lt"/>
              <a:cs typeface="Calibri"/>
            </a:endParaRPr>
          </a:p>
          <a:p>
            <a:pPr algn="ctr"/>
            <a:endParaRPr lang="en-US" sz="2400">
              <a:solidFill>
                <a:srgbClr val="005283"/>
              </a:solidFill>
              <a:latin typeface="+mn-lt"/>
            </a:endParaRPr>
          </a:p>
        </p:txBody>
      </p:sp>
      <p:sp>
        <p:nvSpPr>
          <p:cNvPr id="14" name="TextBox 13">
            <a:extLst>
              <a:ext uri="{FF2B5EF4-FFF2-40B4-BE49-F238E27FC236}">
                <a16:creationId xmlns:a16="http://schemas.microsoft.com/office/drawing/2014/main" id="{66FFC8CE-04A1-45F1-9E18-098BB77059CF}"/>
              </a:ext>
            </a:extLst>
          </p:cNvPr>
          <p:cNvSpPr txBox="1"/>
          <p:nvPr/>
        </p:nvSpPr>
        <p:spPr>
          <a:xfrm>
            <a:off x="4092409" y="2828835"/>
            <a:ext cx="4212287" cy="461665"/>
          </a:xfrm>
          <a:prstGeom prst="rect">
            <a:avLst/>
          </a:prstGeom>
          <a:noFill/>
        </p:spPr>
        <p:txBody>
          <a:bodyPr wrap="square" lIns="91440" tIns="45720" rIns="91440" bIns="45720" rtlCol="0" anchor="t">
            <a:spAutoFit/>
          </a:bodyPr>
          <a:lstStyle/>
          <a:p>
            <a:pPr algn="ctr"/>
            <a:endParaRPr lang="en-US" sz="2400">
              <a:solidFill>
                <a:srgbClr val="005283"/>
              </a:solidFill>
              <a:latin typeface="+mn-lt"/>
              <a:cs typeface="Calibri"/>
            </a:endParaRPr>
          </a:p>
        </p:txBody>
      </p:sp>
      <p:sp>
        <p:nvSpPr>
          <p:cNvPr id="16" name="TextBox 15">
            <a:extLst>
              <a:ext uri="{FF2B5EF4-FFF2-40B4-BE49-F238E27FC236}">
                <a16:creationId xmlns:a16="http://schemas.microsoft.com/office/drawing/2014/main" id="{23E7163F-BC78-4BE5-8576-E4891CF79277}"/>
              </a:ext>
            </a:extLst>
          </p:cNvPr>
          <p:cNvSpPr txBox="1"/>
          <p:nvPr/>
        </p:nvSpPr>
        <p:spPr>
          <a:xfrm>
            <a:off x="8028329" y="2859358"/>
            <a:ext cx="3935920" cy="461665"/>
          </a:xfrm>
          <a:prstGeom prst="rect">
            <a:avLst/>
          </a:prstGeom>
          <a:noFill/>
        </p:spPr>
        <p:txBody>
          <a:bodyPr wrap="square" lIns="91440" tIns="45720" rIns="91440" bIns="45720" rtlCol="0" anchor="t">
            <a:spAutoFit/>
          </a:bodyPr>
          <a:lstStyle/>
          <a:p>
            <a:pPr algn="ctr"/>
            <a:endParaRPr lang="en-US" sz="2400">
              <a:solidFill>
                <a:srgbClr val="005283"/>
              </a:solidFill>
              <a:latin typeface="+mn-lt"/>
              <a:ea typeface="MS PGothic"/>
              <a:cs typeface="Calibri"/>
            </a:endParaRPr>
          </a:p>
        </p:txBody>
      </p:sp>
      <p:sp>
        <p:nvSpPr>
          <p:cNvPr id="17" name="TextBox 16">
            <a:extLst>
              <a:ext uri="{FF2B5EF4-FFF2-40B4-BE49-F238E27FC236}">
                <a16:creationId xmlns:a16="http://schemas.microsoft.com/office/drawing/2014/main" id="{4ED7C933-EF63-47B3-80A5-7EA44CA49DA0}"/>
              </a:ext>
            </a:extLst>
          </p:cNvPr>
          <p:cNvSpPr txBox="1"/>
          <p:nvPr/>
        </p:nvSpPr>
        <p:spPr>
          <a:xfrm>
            <a:off x="5217750" y="3801025"/>
            <a:ext cx="6462855" cy="2462213"/>
          </a:xfrm>
          <a:prstGeom prst="rect">
            <a:avLst/>
          </a:prstGeom>
          <a:noFill/>
        </p:spPr>
        <p:txBody>
          <a:bodyPr wrap="square" lIns="91440" tIns="45720" rIns="91440" bIns="45720" rtlCol="0" anchor="t">
            <a:spAutoFit/>
          </a:bodyPr>
          <a:lstStyle/>
          <a:p>
            <a:pPr algn="ctr"/>
            <a:r>
              <a:rPr lang="en-US" sz="2200">
                <a:solidFill>
                  <a:srgbClr val="005283"/>
                </a:solidFill>
                <a:latin typeface="+mn-lt"/>
                <a:ea typeface="MS PGothic"/>
              </a:rPr>
              <a:t>   </a:t>
            </a:r>
            <a:r>
              <a:rPr lang="en-US" sz="2200" b="1">
                <a:solidFill>
                  <a:srgbClr val="005283"/>
                </a:solidFill>
                <a:latin typeface="+mn-lt"/>
                <a:ea typeface="MS PGothic"/>
              </a:rPr>
              <a:t>$3.6M investment for Personal Protective Equipment</a:t>
            </a:r>
            <a:endParaRPr lang="en-US" sz="2200">
              <a:solidFill>
                <a:srgbClr val="005283"/>
              </a:solidFill>
              <a:latin typeface="+mn-lt"/>
            </a:endParaRPr>
          </a:p>
          <a:p>
            <a:pPr algn="ctr"/>
            <a:endParaRPr lang="en-US" sz="2200">
              <a:solidFill>
                <a:srgbClr val="005283"/>
              </a:solidFill>
              <a:latin typeface="+mn-lt"/>
              <a:ea typeface="MS PGothic"/>
            </a:endParaRPr>
          </a:p>
          <a:p>
            <a:pPr marL="342900" indent="-342900" algn="ctr">
              <a:buFont typeface="Wingdings"/>
              <a:buChar char="ü"/>
            </a:pPr>
            <a:r>
              <a:rPr lang="en-US" sz="2200">
                <a:solidFill>
                  <a:srgbClr val="005283"/>
                </a:solidFill>
                <a:latin typeface="+mn-lt"/>
                <a:ea typeface="MS PGothic"/>
              </a:rPr>
              <a:t>1.5M Disposable Masks   </a:t>
            </a:r>
            <a:endParaRPr lang="en-US" sz="2200">
              <a:solidFill>
                <a:srgbClr val="005283"/>
              </a:solidFill>
              <a:latin typeface="+mn-lt"/>
            </a:endParaRPr>
          </a:p>
          <a:p>
            <a:pPr marL="342900" indent="-342900" algn="ctr">
              <a:buFont typeface="Wingdings"/>
              <a:buChar char="ü"/>
            </a:pPr>
            <a:r>
              <a:rPr lang="en-US" sz="2200">
                <a:solidFill>
                  <a:srgbClr val="005283"/>
                </a:solidFill>
                <a:latin typeface="+mn-lt"/>
                <a:ea typeface="MS PGothic"/>
              </a:rPr>
              <a:t>320,000 Child Size Masks   </a:t>
            </a:r>
            <a:endParaRPr lang="en-US" sz="2200">
              <a:solidFill>
                <a:srgbClr val="005283"/>
              </a:solidFill>
              <a:latin typeface="+mn-lt"/>
            </a:endParaRPr>
          </a:p>
          <a:p>
            <a:pPr marL="342900" indent="-342900" algn="ctr">
              <a:buFont typeface="Wingdings"/>
              <a:buChar char="ü"/>
            </a:pPr>
            <a:r>
              <a:rPr lang="en-US" sz="2200">
                <a:solidFill>
                  <a:srgbClr val="005283"/>
                </a:solidFill>
                <a:latin typeface="+mn-lt"/>
                <a:ea typeface="MS PGothic"/>
              </a:rPr>
              <a:t>80,000 Communicator Masks  </a:t>
            </a:r>
            <a:endParaRPr lang="en-US" sz="2200">
              <a:solidFill>
                <a:srgbClr val="005283"/>
              </a:solidFill>
              <a:latin typeface="+mn-lt"/>
            </a:endParaRPr>
          </a:p>
          <a:p>
            <a:pPr marL="342900" indent="-342900" algn="ctr">
              <a:buFont typeface="Wingdings"/>
              <a:buChar char="ü"/>
            </a:pPr>
            <a:r>
              <a:rPr lang="en-US" sz="2200">
                <a:solidFill>
                  <a:srgbClr val="005283"/>
                </a:solidFill>
                <a:latin typeface="+mn-lt"/>
                <a:ea typeface="MS PGothic"/>
              </a:rPr>
              <a:t>87,000 Face Shields </a:t>
            </a:r>
            <a:endParaRPr lang="en-US" sz="2200">
              <a:solidFill>
                <a:srgbClr val="005283"/>
              </a:solidFill>
              <a:latin typeface="+mn-lt"/>
              <a:cs typeface="Calibri"/>
            </a:endParaRPr>
          </a:p>
        </p:txBody>
      </p:sp>
      <p:graphicFrame>
        <p:nvGraphicFramePr>
          <p:cNvPr id="23" name="Chart 22">
            <a:extLst>
              <a:ext uri="{FF2B5EF4-FFF2-40B4-BE49-F238E27FC236}">
                <a16:creationId xmlns:a16="http://schemas.microsoft.com/office/drawing/2014/main" id="{B89F25CF-2EB1-4E7B-9206-F62AB28D2C3D}"/>
              </a:ext>
            </a:extLst>
          </p:cNvPr>
          <p:cNvGraphicFramePr/>
          <p:nvPr/>
        </p:nvGraphicFramePr>
        <p:xfrm>
          <a:off x="8737600" y="1710830"/>
          <a:ext cx="2025968" cy="136082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7">
            <a:extLst>
              <a:ext uri="{FF2B5EF4-FFF2-40B4-BE49-F238E27FC236}">
                <a16:creationId xmlns:a16="http://schemas.microsoft.com/office/drawing/2014/main" id="{DDDE5ABD-9681-41AF-831C-84420229E971}"/>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16459" y="1940848"/>
            <a:ext cx="2775950" cy="1837020"/>
          </a:xfrm>
          <a:prstGeom prst="rect">
            <a:avLst/>
          </a:prstGeom>
          <a:solidFill>
            <a:srgbClr val="000000">
              <a:alpha val="25098"/>
            </a:srgbClr>
          </a:solidFill>
        </p:spPr>
      </p:pic>
      <p:pic>
        <p:nvPicPr>
          <p:cNvPr id="8" name="Picture 8" descr="Icon&#10;&#10;Description automatically generated">
            <a:extLst>
              <a:ext uri="{FF2B5EF4-FFF2-40B4-BE49-F238E27FC236}">
                <a16:creationId xmlns:a16="http://schemas.microsoft.com/office/drawing/2014/main" id="{BE0BEBC1-7C87-446C-BC4C-69F2B9F29F73}"/>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5398801" y="1937397"/>
            <a:ext cx="1772434" cy="1793312"/>
          </a:xfrm>
          <a:prstGeom prst="rect">
            <a:avLst/>
          </a:prstGeom>
        </p:spPr>
      </p:pic>
      <p:pic>
        <p:nvPicPr>
          <p:cNvPr id="13" name="Picture 14" descr="Icon&#10;&#10;Description automatically generated">
            <a:extLst>
              <a:ext uri="{FF2B5EF4-FFF2-40B4-BE49-F238E27FC236}">
                <a16:creationId xmlns:a16="http://schemas.microsoft.com/office/drawing/2014/main" id="{90501587-573D-4739-A21D-AA736F128B96}"/>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7546429" y="1892970"/>
            <a:ext cx="1809098" cy="1788222"/>
          </a:xfrm>
          <a:prstGeom prst="rect">
            <a:avLst/>
          </a:prstGeom>
        </p:spPr>
      </p:pic>
      <p:pic>
        <p:nvPicPr>
          <p:cNvPr id="18" name="Picture 18" descr="Logo, icon&#10;&#10;Description automatically generated">
            <a:extLst>
              <a:ext uri="{FF2B5EF4-FFF2-40B4-BE49-F238E27FC236}">
                <a16:creationId xmlns:a16="http://schemas.microsoft.com/office/drawing/2014/main" id="{E6A9793E-FF42-47CA-983D-E2F727E90DAD}"/>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9490639" y="1739070"/>
            <a:ext cx="2189967" cy="2179529"/>
          </a:xfrm>
          <a:prstGeom prst="rect">
            <a:avLst/>
          </a:prstGeom>
        </p:spPr>
      </p:pic>
      <p:cxnSp>
        <p:nvCxnSpPr>
          <p:cNvPr id="9" name="Straight Connector 8">
            <a:extLst>
              <a:ext uri="{FF2B5EF4-FFF2-40B4-BE49-F238E27FC236}">
                <a16:creationId xmlns:a16="http://schemas.microsoft.com/office/drawing/2014/main" id="{5A2080B2-690D-4F64-9178-507EECB29B70}"/>
              </a:ext>
            </a:extLst>
          </p:cNvPr>
          <p:cNvCxnSpPr>
            <a:cxnSpLocks/>
          </p:cNvCxnSpPr>
          <p:nvPr/>
        </p:nvCxnSpPr>
        <p:spPr>
          <a:xfrm>
            <a:off x="5217748" y="2315550"/>
            <a:ext cx="16356" cy="370510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16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8E09-8D59-EB45-B33A-916C436E9C67}"/>
              </a:ext>
            </a:extLst>
          </p:cNvPr>
          <p:cNvSpPr>
            <a:spLocks noGrp="1"/>
          </p:cNvSpPr>
          <p:nvPr>
            <p:ph type="title"/>
          </p:nvPr>
        </p:nvSpPr>
        <p:spPr/>
        <p:txBody>
          <a:bodyPr/>
          <a:lstStyle/>
          <a:p>
            <a:pPr algn="ctr"/>
            <a:r>
              <a:rPr lang="en-US"/>
              <a:t>DCPS’ Response to COVID-19</a:t>
            </a:r>
          </a:p>
        </p:txBody>
      </p:sp>
      <p:sp>
        <p:nvSpPr>
          <p:cNvPr id="4" name="Text Placeholder 3">
            <a:extLst>
              <a:ext uri="{FF2B5EF4-FFF2-40B4-BE49-F238E27FC236}">
                <a16:creationId xmlns:a16="http://schemas.microsoft.com/office/drawing/2014/main" id="{5E4F9733-B787-9C49-A764-CC6B461E990A}"/>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A17FA263-FDAD-A240-8AA8-81C1B877E94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3196F6D9-FBDA-1049-A895-AF119F5B8B8C}"/>
              </a:ext>
            </a:extLst>
          </p:cNvPr>
          <p:cNvSpPr>
            <a:spLocks noGrp="1"/>
          </p:cNvSpPr>
          <p:nvPr>
            <p:ph type="sldNum" sz="quarter" idx="14"/>
          </p:nvPr>
        </p:nvSpPr>
        <p:spPr/>
        <p:txBody>
          <a:bodyPr/>
          <a:lstStyle/>
          <a:p>
            <a:pPr>
              <a:defRPr/>
            </a:pPr>
            <a:fld id="{2571598C-97D3-4479-96B5-31C283AC87D6}" type="slidenum">
              <a:rPr lang="en-US" altLang="en-US" smtClean="0"/>
              <a:pPr>
                <a:defRPr/>
              </a:pPr>
              <a:t>16</a:t>
            </a:fld>
            <a:endParaRPr lang="en-US" altLang="en-US"/>
          </a:p>
        </p:txBody>
      </p:sp>
      <p:sp>
        <p:nvSpPr>
          <p:cNvPr id="7" name="TextBox 6">
            <a:extLst>
              <a:ext uri="{FF2B5EF4-FFF2-40B4-BE49-F238E27FC236}">
                <a16:creationId xmlns:a16="http://schemas.microsoft.com/office/drawing/2014/main" id="{8572C0C6-9683-7445-A409-8A4E42FEEBC0}"/>
              </a:ext>
            </a:extLst>
          </p:cNvPr>
          <p:cNvSpPr txBox="1"/>
          <p:nvPr/>
        </p:nvSpPr>
        <p:spPr>
          <a:xfrm>
            <a:off x="1564362" y="1800226"/>
            <a:ext cx="10119638" cy="4493538"/>
          </a:xfrm>
          <a:prstGeom prst="rect">
            <a:avLst/>
          </a:prstGeom>
          <a:noFill/>
        </p:spPr>
        <p:txBody>
          <a:bodyPr wrap="square" lIns="91440" tIns="45720" rIns="91440" bIns="45720" rtlCol="0" anchor="t">
            <a:spAutoFit/>
          </a:bodyPr>
          <a:lstStyle/>
          <a:p>
            <a:r>
              <a:rPr lang="en-US" sz="2200">
                <a:latin typeface="Calibri"/>
                <a:ea typeface="MS PGothic"/>
                <a:cs typeface="Calibri"/>
              </a:rPr>
              <a:t>If students, staff, or community members, who have been in the building, test positive for COVID-19, </a:t>
            </a:r>
            <a:r>
              <a:rPr lang="en-US" sz="2200" b="1">
                <a:latin typeface="Calibri"/>
                <a:ea typeface="MS PGothic"/>
                <a:cs typeface="Calibri"/>
              </a:rPr>
              <a:t>schools will follow the health and safety guidance</a:t>
            </a:r>
            <a:r>
              <a:rPr lang="en-US" sz="2200">
                <a:latin typeface="Calibri"/>
                <a:ea typeface="MS PGothic"/>
                <a:cs typeface="Calibri"/>
              </a:rPr>
              <a:t> released by DC Health and the Office of the State Superintendent of Education.</a:t>
            </a:r>
          </a:p>
          <a:p>
            <a:endParaRPr lang="en-US" sz="2200">
              <a:latin typeface="Calibri" panose="020F0502020204030204" pitchFamily="34" charset="0"/>
              <a:cs typeface="Calibri" panose="020F0502020204030204" pitchFamily="34" charset="0"/>
            </a:endParaRPr>
          </a:p>
          <a:p>
            <a:r>
              <a:rPr lang="en-US" sz="2200">
                <a:latin typeface="Calibri"/>
                <a:ea typeface="MS PGothic"/>
                <a:cs typeface="Calibri"/>
              </a:rPr>
              <a:t>To minimize the impact of a positive case on the entire school, students will be grouped in </a:t>
            </a:r>
            <a:r>
              <a:rPr lang="en-US" sz="2200" b="1">
                <a:latin typeface="Calibri"/>
                <a:ea typeface="MS PGothic"/>
                <a:cs typeface="Calibri"/>
              </a:rPr>
              <a:t>cohorts </a:t>
            </a:r>
            <a:r>
              <a:rPr lang="en-US" sz="2200">
                <a:latin typeface="Calibri"/>
                <a:ea typeface="MS PGothic"/>
                <a:cs typeface="Calibri"/>
              </a:rPr>
              <a:t>that do not have close contact with other cohorts.</a:t>
            </a:r>
          </a:p>
          <a:p>
            <a:endParaRPr lang="en-US" sz="2200">
              <a:latin typeface="Calibri" panose="020F0502020204030204" pitchFamily="34" charset="0"/>
              <a:cs typeface="Calibri" panose="020F0502020204030204" pitchFamily="34" charset="0"/>
            </a:endParaRPr>
          </a:p>
          <a:p>
            <a:r>
              <a:rPr lang="en-US" sz="2200">
                <a:latin typeface="Calibri"/>
                <a:ea typeface="MS PGothic"/>
                <a:cs typeface="Calibri"/>
              </a:rPr>
              <a:t>DCPS is training school leaders on our </a:t>
            </a:r>
            <a:r>
              <a:rPr lang="en-US" sz="2200" b="1">
                <a:latin typeface="Calibri"/>
                <a:ea typeface="MS PGothic"/>
                <a:cs typeface="Calibri"/>
              </a:rPr>
              <a:t>COVID-19 Reporting and Response Protocol</a:t>
            </a:r>
            <a:r>
              <a:rPr lang="en-US" sz="2200">
                <a:latin typeface="Calibri"/>
                <a:ea typeface="MS PGothic"/>
                <a:cs typeface="Calibri"/>
              </a:rPr>
              <a:t>. </a:t>
            </a:r>
            <a:endParaRPr lang="en-US" sz="2200">
              <a:latin typeface="Calibri" panose="020F0502020204030204" pitchFamily="34" charset="0"/>
              <a:cs typeface="Calibri" panose="020F0502020204030204" pitchFamily="34" charset="0"/>
            </a:endParaRPr>
          </a:p>
          <a:p>
            <a:endParaRPr lang="en-US" sz="2200">
              <a:latin typeface="Calibri" panose="020F0502020204030204" pitchFamily="34" charset="0"/>
              <a:cs typeface="Calibri" panose="020F0502020204030204" pitchFamily="34" charset="0"/>
            </a:endParaRPr>
          </a:p>
          <a:p>
            <a:r>
              <a:rPr lang="en-US" sz="2200">
                <a:latin typeface="Calibri"/>
                <a:ea typeface="MS PGothic"/>
                <a:cs typeface="Calibri"/>
              </a:rPr>
              <a:t>When there is a </a:t>
            </a:r>
            <a:r>
              <a:rPr lang="en-US" sz="2200" b="1">
                <a:latin typeface="Calibri"/>
                <a:ea typeface="MS PGothic"/>
                <a:cs typeface="Calibri"/>
              </a:rPr>
              <a:t>confirmed, positive case of an individual in a school building</a:t>
            </a:r>
            <a:r>
              <a:rPr lang="en-US" sz="2200">
                <a:latin typeface="Calibri"/>
                <a:ea typeface="MS PGothic"/>
                <a:cs typeface="Calibri"/>
              </a:rPr>
              <a:t>, we will notify students and staff of that school, provide self-quarantine instructions to close contacts, and follow all steps outlined by DC Health and the CDC for cleaning, disinfection, and sanitization.</a:t>
            </a:r>
          </a:p>
        </p:txBody>
      </p:sp>
      <p:pic>
        <p:nvPicPr>
          <p:cNvPr id="5124" name="Picture 4" descr="Check mark Computer Icons Clip art - Blue Checkmark png download - 512*512  - Free Transparent Check Mark png Download. - Clip Art Library">
            <a:extLst>
              <a:ext uri="{FF2B5EF4-FFF2-40B4-BE49-F238E27FC236}">
                <a16:creationId xmlns:a16="http://schemas.microsoft.com/office/drawing/2014/main" id="{A674410D-E597-476A-86EB-9F15ECF6CB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0" y="1836696"/>
            <a:ext cx="1056362" cy="10254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mark Computer Icons Clip art - Blue Checkmark png download - 512*512  - Free Transparent Check Mark png Download. - Clip Art Library">
            <a:extLst>
              <a:ext uri="{FF2B5EF4-FFF2-40B4-BE49-F238E27FC236}">
                <a16:creationId xmlns:a16="http://schemas.microsoft.com/office/drawing/2014/main" id="{B3D9C2A2-47A2-452C-82E7-153F8F9AC9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0" y="2941345"/>
            <a:ext cx="1056362" cy="1025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mark Computer Icons Clip art - Blue Checkmark png download - 512*512  - Free Transparent Check Mark png Download. - Clip Art Library">
            <a:extLst>
              <a:ext uri="{FF2B5EF4-FFF2-40B4-BE49-F238E27FC236}">
                <a16:creationId xmlns:a16="http://schemas.microsoft.com/office/drawing/2014/main" id="{D78174BC-42CC-477B-9238-A4439F4B96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0" y="4016863"/>
            <a:ext cx="1056362" cy="1025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mark Computer Icons Clip art - Blue Checkmark png download - 512*512  - Free Transparent Check Mark png Download. - Clip Art Library">
            <a:extLst>
              <a:ext uri="{FF2B5EF4-FFF2-40B4-BE49-F238E27FC236}">
                <a16:creationId xmlns:a16="http://schemas.microsoft.com/office/drawing/2014/main" id="{DB606AD4-F431-49AD-8CAE-B09164F163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0" y="5117735"/>
            <a:ext cx="1056362" cy="102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27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t>Current Operating Status: </a:t>
            </a:r>
            <a:br>
              <a:rPr lang="en-US"/>
            </a:br>
            <a:r>
              <a:rPr lang="en-US"/>
              <a:t>CARE Classrooms and Student Support Centers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ea typeface="+mn-lt"/>
                <a:cs typeface="+mn-lt"/>
              </a:rPr>
              <a:t>Reopen Community Corps </a:t>
            </a:r>
            <a:endParaRPr lang="en-US"/>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17</a:t>
            </a:fld>
            <a:endParaRPr lang="en-US" altLang="en-US"/>
          </a:p>
        </p:txBody>
      </p:sp>
      <p:sp>
        <p:nvSpPr>
          <p:cNvPr id="7" name="Arrow: Pentagon 6">
            <a:extLst>
              <a:ext uri="{FF2B5EF4-FFF2-40B4-BE49-F238E27FC236}">
                <a16:creationId xmlns:a16="http://schemas.microsoft.com/office/drawing/2014/main" id="{D278113D-6266-42DF-BEC2-1560E854DD50}"/>
              </a:ext>
            </a:extLst>
          </p:cNvPr>
          <p:cNvSpPr/>
          <p:nvPr/>
        </p:nvSpPr>
        <p:spPr>
          <a:xfrm>
            <a:off x="711199" y="1585424"/>
            <a:ext cx="3571631" cy="1369548"/>
          </a:xfrm>
          <a:prstGeom prst="homePlate">
            <a:avLst/>
          </a:prstGeom>
          <a:solidFill>
            <a:schemeClr val="accent1">
              <a:lumMod val="20000"/>
              <a:lumOff val="8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200" b="1">
                <a:solidFill>
                  <a:schemeClr val="tx1"/>
                </a:solidFill>
              </a:rPr>
              <a:t>Term 1: </a:t>
            </a:r>
            <a:br>
              <a:rPr lang="en-US" sz="2200"/>
            </a:br>
            <a:r>
              <a:rPr lang="en-US" sz="2200">
                <a:solidFill>
                  <a:schemeClr val="tx1"/>
                </a:solidFill>
              </a:rPr>
              <a:t>100% Learning at Home + Student Support Centers </a:t>
            </a:r>
          </a:p>
        </p:txBody>
      </p:sp>
      <p:sp>
        <p:nvSpPr>
          <p:cNvPr id="8" name="Arrow: Pentagon 7">
            <a:extLst>
              <a:ext uri="{FF2B5EF4-FFF2-40B4-BE49-F238E27FC236}">
                <a16:creationId xmlns:a16="http://schemas.microsoft.com/office/drawing/2014/main" id="{0C099723-3887-40BE-8E30-D92E560145F3}"/>
              </a:ext>
            </a:extLst>
          </p:cNvPr>
          <p:cNvSpPr/>
          <p:nvPr/>
        </p:nvSpPr>
        <p:spPr>
          <a:xfrm>
            <a:off x="711199" y="3079163"/>
            <a:ext cx="5588001" cy="1369548"/>
          </a:xfrm>
          <a:prstGeom prst="homePlate">
            <a:avLst/>
          </a:prstGeom>
          <a:solidFill>
            <a:schemeClr val="accent1">
              <a:lumMod val="40000"/>
              <a:lumOff val="6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tx1"/>
                </a:solidFill>
              </a:rPr>
              <a:t>Term 2: </a:t>
            </a:r>
            <a:br>
              <a:rPr lang="en-US" sz="2200">
                <a:solidFill>
                  <a:schemeClr val="tx1"/>
                </a:solidFill>
              </a:rPr>
            </a:br>
            <a:r>
              <a:rPr lang="en-US" sz="2200">
                <a:solidFill>
                  <a:schemeClr val="tx1"/>
                </a:solidFill>
              </a:rPr>
              <a:t>Learning at Home + </a:t>
            </a:r>
            <a:br>
              <a:rPr lang="en-US" sz="2200">
                <a:solidFill>
                  <a:schemeClr val="tx1"/>
                </a:solidFill>
              </a:rPr>
            </a:br>
            <a:r>
              <a:rPr lang="en-US" sz="2200">
                <a:solidFill>
                  <a:schemeClr val="tx1"/>
                </a:solidFill>
              </a:rPr>
              <a:t>Student Support Centers and CARE Classrooms </a:t>
            </a:r>
          </a:p>
        </p:txBody>
      </p:sp>
      <p:sp>
        <p:nvSpPr>
          <p:cNvPr id="9" name="Arrow: Pentagon 8">
            <a:extLst>
              <a:ext uri="{FF2B5EF4-FFF2-40B4-BE49-F238E27FC236}">
                <a16:creationId xmlns:a16="http://schemas.microsoft.com/office/drawing/2014/main" id="{60B15F9B-48E2-4FB0-A7AF-6B7BCE8262AE}"/>
              </a:ext>
            </a:extLst>
          </p:cNvPr>
          <p:cNvSpPr/>
          <p:nvPr/>
        </p:nvSpPr>
        <p:spPr>
          <a:xfrm>
            <a:off x="711200" y="4599499"/>
            <a:ext cx="8026400" cy="1369548"/>
          </a:xfrm>
          <a:prstGeom prst="homePlate">
            <a:avLst/>
          </a:prstGeom>
          <a:solidFill>
            <a:schemeClr val="accent1">
              <a:lumMod val="60000"/>
              <a:lumOff val="4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tx1"/>
                </a:solidFill>
              </a:rPr>
              <a:t>Term 3: </a:t>
            </a:r>
            <a:br>
              <a:rPr lang="en-US" sz="2200">
                <a:solidFill>
                  <a:schemeClr val="tx1"/>
                </a:solidFill>
              </a:rPr>
            </a:br>
            <a:r>
              <a:rPr lang="en-US" sz="2200">
                <a:solidFill>
                  <a:schemeClr val="tx1"/>
                </a:solidFill>
              </a:rPr>
              <a:t>Learning at Home +</a:t>
            </a:r>
            <a:br>
              <a:rPr lang="en-US" sz="2200">
                <a:solidFill>
                  <a:schemeClr val="tx1"/>
                </a:solidFill>
              </a:rPr>
            </a:br>
            <a:r>
              <a:rPr lang="en-US" sz="2200">
                <a:solidFill>
                  <a:schemeClr val="tx1"/>
                </a:solidFill>
              </a:rPr>
              <a:t>Student Support Centers and CARE Classrooms + </a:t>
            </a:r>
            <a:br>
              <a:rPr lang="en-US" sz="2200">
                <a:solidFill>
                  <a:schemeClr val="tx1"/>
                </a:solidFill>
              </a:rPr>
            </a:br>
            <a:r>
              <a:rPr lang="en-US" sz="2200">
                <a:solidFill>
                  <a:schemeClr val="tx1"/>
                </a:solidFill>
              </a:rPr>
              <a:t>In-Person Learning  </a:t>
            </a:r>
          </a:p>
        </p:txBody>
      </p:sp>
    </p:spTree>
    <p:extLst>
      <p:ext uri="{BB962C8B-B14F-4D97-AF65-F5344CB8AC3E}">
        <p14:creationId xmlns:p14="http://schemas.microsoft.com/office/powerpoint/2010/main" val="246745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076-A554-174E-B4CE-A296E710C3FB}"/>
              </a:ext>
            </a:extLst>
          </p:cNvPr>
          <p:cNvSpPr>
            <a:spLocks noGrp="1"/>
          </p:cNvSpPr>
          <p:nvPr>
            <p:ph type="title"/>
          </p:nvPr>
        </p:nvSpPr>
        <p:spPr/>
        <p:txBody>
          <a:bodyPr/>
          <a:lstStyle/>
          <a:p>
            <a:pPr algn="ctr"/>
            <a:r>
              <a:rPr lang="en-US">
                <a:ea typeface="MS PGothic"/>
              </a:rPr>
              <a:t>Term 2 Status</a:t>
            </a:r>
            <a:endParaRPr lang="en-US"/>
          </a:p>
        </p:txBody>
      </p:sp>
      <p:sp>
        <p:nvSpPr>
          <p:cNvPr id="3" name="Content Placeholder 2">
            <a:extLst>
              <a:ext uri="{FF2B5EF4-FFF2-40B4-BE49-F238E27FC236}">
                <a16:creationId xmlns:a16="http://schemas.microsoft.com/office/drawing/2014/main" id="{C38DAB2D-9AFD-EF4E-A0B3-DA321889FE80}"/>
              </a:ext>
            </a:extLst>
          </p:cNvPr>
          <p:cNvSpPr>
            <a:spLocks noGrp="1"/>
          </p:cNvSpPr>
          <p:nvPr>
            <p:ph idx="1"/>
          </p:nvPr>
        </p:nvSpPr>
        <p:spPr>
          <a:xfrm>
            <a:off x="508000" y="1665891"/>
            <a:ext cx="11176000" cy="4449763"/>
          </a:xfrm>
        </p:spPr>
        <p:txBody>
          <a:bodyPr/>
          <a:lstStyle/>
          <a:p>
            <a:pPr marL="0" indent="0">
              <a:buNone/>
            </a:pPr>
            <a:r>
              <a:rPr lang="en-US" b="1">
                <a:ea typeface="MS PGothic"/>
                <a:cs typeface="Calibri"/>
              </a:rPr>
              <a:t>Our Commitment: </a:t>
            </a:r>
            <a:r>
              <a:rPr lang="en-US">
                <a:ea typeface="MS PGothic"/>
                <a:cs typeface="Calibri"/>
              </a:rPr>
              <a:t>DC Public Schools has a responsibility to provide every student with an equitable, rigorous, and joyful education — no matter if they are learning at home or learning in school. </a:t>
            </a:r>
            <a:endParaRPr lang="en-US">
              <a:ea typeface="+mn-lt"/>
              <a:cs typeface="+mn-lt"/>
            </a:endParaRPr>
          </a:p>
          <a:p>
            <a:pPr marL="0" indent="0">
              <a:buNone/>
            </a:pPr>
            <a:endParaRPr lang="en-US">
              <a:ea typeface="+mn-lt"/>
              <a:cs typeface="+mn-lt"/>
            </a:endParaRPr>
          </a:p>
          <a:p>
            <a:pPr marL="0" indent="0">
              <a:buNone/>
            </a:pPr>
            <a:r>
              <a:rPr lang="en-US" b="1">
                <a:ea typeface="MS PGothic"/>
                <a:cs typeface="Calibri"/>
              </a:rPr>
              <a:t>Term 2 Update:</a:t>
            </a:r>
            <a:r>
              <a:rPr lang="en-US">
                <a:ea typeface="MS PGothic"/>
                <a:cs typeface="Calibri"/>
              </a:rPr>
              <a:t> All students are continuing with learning at home, but CARE Classrooms will open at select elementary schools starting on November 18. </a:t>
            </a:r>
            <a:r>
              <a:rPr lang="en-US" b="1">
                <a:ea typeface="MS PGothic"/>
                <a:cs typeface="Calibri"/>
              </a:rPr>
              <a:t>Watkins will open a 1st grade classroom on December 2nd.</a:t>
            </a:r>
            <a:endParaRPr lang="en-US" b="1">
              <a:ea typeface="+mn-lt"/>
              <a:cs typeface="+mn-lt"/>
            </a:endParaRPr>
          </a:p>
          <a:p>
            <a:pPr marL="0" indent="0">
              <a:buNone/>
            </a:pPr>
            <a:endParaRPr lang="en-US" b="1">
              <a:ea typeface="+mn-lt"/>
              <a:cs typeface="+mn-lt"/>
            </a:endParaRPr>
          </a:p>
          <a:p>
            <a:pPr marL="0" indent="0">
              <a:buNone/>
            </a:pPr>
            <a:r>
              <a:rPr lang="en-US" b="1">
                <a:ea typeface="MS PGothic"/>
                <a:cs typeface="Calibri"/>
              </a:rPr>
              <a:t>Why: </a:t>
            </a:r>
            <a:r>
              <a:rPr lang="en-US">
                <a:ea typeface="MS PGothic"/>
                <a:cs typeface="Calibri"/>
              </a:rPr>
              <a:t>We commit to supporting our students, families, teachers, and staff in our urgent mission to safely reopen schools. We recognize many in our community expressed concerns about #ReopenStrong plans, and we will use this moment to adjust our timeline and staffing plans for reopening. </a:t>
            </a:r>
            <a:endParaRPr lang="en-US">
              <a:ea typeface="+mn-lt"/>
              <a:cs typeface="+mn-lt"/>
            </a:endParaRPr>
          </a:p>
          <a:p>
            <a:pPr marL="0" indent="0">
              <a:buNone/>
            </a:pPr>
            <a:endParaRPr lang="en-US">
              <a:ea typeface="+mn-lt"/>
              <a:cs typeface="+mn-lt"/>
            </a:endParaRPr>
          </a:p>
          <a:p>
            <a:pPr marL="0" indent="0">
              <a:buNone/>
            </a:pPr>
            <a:r>
              <a:rPr lang="en-US" b="1">
                <a:ea typeface="MS PGothic"/>
                <a:cs typeface="Calibri"/>
              </a:rPr>
              <a:t>Path Forward: </a:t>
            </a:r>
            <a:r>
              <a:rPr lang="en-US">
                <a:ea typeface="MS PGothic"/>
                <a:cs typeface="Calibri"/>
              </a:rPr>
              <a:t>We are still taking steps to </a:t>
            </a:r>
            <a:r>
              <a:rPr lang="en-US" u="sng">
                <a:ea typeface="MS PGothic"/>
                <a:cs typeface="Calibri"/>
                <a:hlinkClick r:id="rId3"/>
              </a:rPr>
              <a:t>prepare our buildings for safe reopening</a:t>
            </a:r>
            <a:r>
              <a:rPr lang="en-US">
                <a:ea typeface="MS PGothic"/>
                <a:cs typeface="Calibri"/>
              </a:rPr>
              <a:t> and will connect with families who are matched with seats for one of our in-person learning options on next steps.</a:t>
            </a:r>
            <a:endParaRPr lang="en-US">
              <a:cs typeface="Calibri"/>
            </a:endParaRPr>
          </a:p>
        </p:txBody>
      </p:sp>
      <p:sp>
        <p:nvSpPr>
          <p:cNvPr id="4" name="Text Placeholder 3">
            <a:extLst>
              <a:ext uri="{FF2B5EF4-FFF2-40B4-BE49-F238E27FC236}">
                <a16:creationId xmlns:a16="http://schemas.microsoft.com/office/drawing/2014/main" id="{ADF5F8F1-6101-984F-8213-16E806CA980B}"/>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A75D7167-CF16-D548-8BD6-EE4880843006}"/>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8AB1FB8A-1405-C140-BE9C-E3946574515D}"/>
              </a:ext>
            </a:extLst>
          </p:cNvPr>
          <p:cNvSpPr>
            <a:spLocks noGrp="1"/>
          </p:cNvSpPr>
          <p:nvPr>
            <p:ph type="sldNum" sz="quarter" idx="14"/>
          </p:nvPr>
        </p:nvSpPr>
        <p:spPr/>
        <p:txBody>
          <a:bodyPr/>
          <a:lstStyle/>
          <a:p>
            <a:pPr>
              <a:defRPr/>
            </a:pPr>
            <a:fld id="{2571598C-97D3-4479-96B5-31C283AC87D6}" type="slidenum">
              <a:rPr lang="en-US" altLang="en-US" smtClean="0"/>
              <a:pPr>
                <a:defRPr/>
              </a:pPr>
              <a:t>18</a:t>
            </a:fld>
            <a:endParaRPr lang="en-US" altLang="en-US"/>
          </a:p>
        </p:txBody>
      </p:sp>
    </p:spTree>
    <p:extLst>
      <p:ext uri="{BB962C8B-B14F-4D97-AF65-F5344CB8AC3E}">
        <p14:creationId xmlns:p14="http://schemas.microsoft.com/office/powerpoint/2010/main" val="33748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076-A554-174E-B4CE-A296E710C3FB}"/>
              </a:ext>
            </a:extLst>
          </p:cNvPr>
          <p:cNvSpPr>
            <a:spLocks noGrp="1"/>
          </p:cNvSpPr>
          <p:nvPr>
            <p:ph type="title"/>
          </p:nvPr>
        </p:nvSpPr>
        <p:spPr/>
        <p:txBody>
          <a:bodyPr/>
          <a:lstStyle/>
          <a:p>
            <a:pPr algn="ctr"/>
            <a:r>
              <a:rPr lang="en-US">
                <a:ea typeface="MS PGothic"/>
              </a:rPr>
              <a:t>Prioritizing Virtual Learning in a Classroom (CARE Classrooms)</a:t>
            </a:r>
            <a:endParaRPr lang="en-US"/>
          </a:p>
        </p:txBody>
      </p:sp>
      <p:sp>
        <p:nvSpPr>
          <p:cNvPr id="4" name="Text Placeholder 3">
            <a:extLst>
              <a:ext uri="{FF2B5EF4-FFF2-40B4-BE49-F238E27FC236}">
                <a16:creationId xmlns:a16="http://schemas.microsoft.com/office/drawing/2014/main" id="{ADF5F8F1-6101-984F-8213-16E806CA980B}"/>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A75D7167-CF16-D548-8BD6-EE4880843006}"/>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8AB1FB8A-1405-C140-BE9C-E3946574515D}"/>
              </a:ext>
            </a:extLst>
          </p:cNvPr>
          <p:cNvSpPr>
            <a:spLocks noGrp="1"/>
          </p:cNvSpPr>
          <p:nvPr>
            <p:ph type="sldNum" sz="quarter" idx="14"/>
          </p:nvPr>
        </p:nvSpPr>
        <p:spPr/>
        <p:txBody>
          <a:bodyPr/>
          <a:lstStyle/>
          <a:p>
            <a:pPr>
              <a:defRPr/>
            </a:pPr>
            <a:fld id="{2571598C-97D3-4479-96B5-31C283AC87D6}" type="slidenum">
              <a:rPr lang="en-US" altLang="en-US" smtClean="0"/>
              <a:pPr>
                <a:defRPr/>
              </a:pPr>
              <a:t>19</a:t>
            </a:fld>
            <a:endParaRPr lang="en-US" altLang="en-US"/>
          </a:p>
        </p:txBody>
      </p:sp>
      <p:sp>
        <p:nvSpPr>
          <p:cNvPr id="9" name="TextBox 1">
            <a:extLst>
              <a:ext uri="{FF2B5EF4-FFF2-40B4-BE49-F238E27FC236}">
                <a16:creationId xmlns:a16="http://schemas.microsoft.com/office/drawing/2014/main" id="{B28CB404-E2C5-4635-BCDF-A83E52CE421A}"/>
              </a:ext>
            </a:extLst>
          </p:cNvPr>
          <p:cNvSpPr txBox="1"/>
          <p:nvPr/>
        </p:nvSpPr>
        <p:spPr>
          <a:xfrm>
            <a:off x="507999" y="1630933"/>
            <a:ext cx="4798788" cy="461665"/>
          </a:xfrm>
          <a:prstGeom prst="rect">
            <a:avLst/>
          </a:prstGeom>
          <a:solidFill>
            <a:srgbClr val="005283"/>
          </a:solid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r>
              <a:rPr lang="en-US" sz="2400" b="1">
                <a:solidFill>
                  <a:schemeClr val="bg1"/>
                </a:solidFill>
                <a:latin typeface="+mj-lt"/>
              </a:rPr>
              <a:t>Learning Model</a:t>
            </a:r>
            <a:endParaRPr lang="en-US" sz="2000" i="1">
              <a:solidFill>
                <a:schemeClr val="bg1"/>
              </a:solidFill>
              <a:latin typeface="+mj-lt"/>
            </a:endParaRPr>
          </a:p>
        </p:txBody>
      </p:sp>
      <p:sp>
        <p:nvSpPr>
          <p:cNvPr id="10" name="TextBox 1">
            <a:extLst>
              <a:ext uri="{FF2B5EF4-FFF2-40B4-BE49-F238E27FC236}">
                <a16:creationId xmlns:a16="http://schemas.microsoft.com/office/drawing/2014/main" id="{14AD240B-3E93-4BCF-9940-6C47A70D2AF8}"/>
              </a:ext>
            </a:extLst>
          </p:cNvPr>
          <p:cNvSpPr txBox="1"/>
          <p:nvPr/>
        </p:nvSpPr>
        <p:spPr>
          <a:xfrm>
            <a:off x="507998" y="2199531"/>
            <a:ext cx="4798788" cy="2431463"/>
          </a:xfrm>
          <a:prstGeom prst="rect">
            <a:avLst/>
          </a:prstGeom>
          <a:solidFill>
            <a:schemeClr val="bg1">
              <a:lumMod val="95000"/>
            </a:schemeClr>
          </a:solidFill>
        </p:spPr>
        <p:txBody>
          <a:bodyPr wrap="square" lIns="91440" tIns="45720" rIns="91440" bIns="45720" rtlCol="0" anchor="b">
            <a:no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285750" indent="-285750">
              <a:buFont typeface="Arial" panose="020B0604020202020204" pitchFamily="34" charset="0"/>
              <a:buChar char="•"/>
            </a:pPr>
            <a:r>
              <a:rPr lang="en-US" sz="1600">
                <a:latin typeface="Calibri"/>
                <a:ea typeface="MS PGothic"/>
                <a:cs typeface="Calibri"/>
              </a:rPr>
              <a:t>Students learn virtually with their teacher and class online.</a:t>
            </a:r>
          </a:p>
          <a:p>
            <a:pPr marL="285750" indent="-285750">
              <a:buFont typeface="Arial" panose="020B0604020202020204" pitchFamily="34" charset="0"/>
              <a:buChar char="•"/>
            </a:pPr>
            <a:r>
              <a:rPr lang="en-US" sz="1600">
                <a:latin typeface="Calibri"/>
                <a:ea typeface="MS PGothic"/>
                <a:cs typeface="Calibri"/>
              </a:rPr>
              <a:t>Students spend their day at school with a group of their peers.</a:t>
            </a:r>
          </a:p>
          <a:p>
            <a:pPr marL="285750" indent="-285750">
              <a:buFont typeface="Arial" panose="020B0604020202020204" pitchFamily="34" charset="0"/>
              <a:buChar char="•"/>
            </a:pPr>
            <a:r>
              <a:rPr lang="en-US" sz="1600">
                <a:latin typeface="Calibri"/>
                <a:ea typeface="MS PGothic"/>
                <a:cs typeface="Calibri"/>
              </a:rPr>
              <a:t>Students will have the opportunity to safely socialize with their peers during breaks, recess, and lunch.</a:t>
            </a:r>
          </a:p>
          <a:p>
            <a:pPr marL="285750" indent="-285750">
              <a:buFont typeface="Arial" panose="020B0604020202020204" pitchFamily="34" charset="0"/>
              <a:buChar char="•"/>
            </a:pPr>
            <a:r>
              <a:rPr lang="en-US" sz="1600">
                <a:latin typeface="Calibri"/>
                <a:ea typeface="MS PGothic"/>
                <a:cs typeface="Calibri"/>
              </a:rPr>
              <a:t>Supervision and support is provided by a caring adult.</a:t>
            </a:r>
          </a:p>
          <a:p>
            <a:pPr marL="285750" indent="-285750">
              <a:buFont typeface="Arial" panose="020B0604020202020204" pitchFamily="34" charset="0"/>
              <a:buChar char="•"/>
            </a:pPr>
            <a:r>
              <a:rPr lang="en-US" sz="1600">
                <a:latin typeface="Calibri"/>
                <a:ea typeface="MS PGothic"/>
                <a:cs typeface="Calibri"/>
              </a:rPr>
              <a:t>Breakfast and lunch are provided.</a:t>
            </a:r>
          </a:p>
        </p:txBody>
      </p:sp>
      <p:sp>
        <p:nvSpPr>
          <p:cNvPr id="12" name="TextBox 1">
            <a:extLst>
              <a:ext uri="{FF2B5EF4-FFF2-40B4-BE49-F238E27FC236}">
                <a16:creationId xmlns:a16="http://schemas.microsoft.com/office/drawing/2014/main" id="{FB7111B4-4E98-4E59-87B8-E7097272E02C}"/>
              </a:ext>
            </a:extLst>
          </p:cNvPr>
          <p:cNvSpPr txBox="1"/>
          <p:nvPr/>
        </p:nvSpPr>
        <p:spPr>
          <a:xfrm>
            <a:off x="507998" y="4755919"/>
            <a:ext cx="4798788" cy="461665"/>
          </a:xfrm>
          <a:prstGeom prst="rect">
            <a:avLst/>
          </a:prstGeom>
          <a:solidFill>
            <a:srgbClr val="005283"/>
          </a:solid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r>
              <a:rPr lang="en-US" sz="2400" b="1">
                <a:solidFill>
                  <a:schemeClr val="bg1"/>
                </a:solidFill>
                <a:latin typeface="+mj-lt"/>
              </a:rPr>
              <a:t>Staffing</a:t>
            </a:r>
            <a:endParaRPr lang="en-US" sz="2000" i="1">
              <a:solidFill>
                <a:schemeClr val="bg1"/>
              </a:solidFill>
              <a:latin typeface="+mj-lt"/>
            </a:endParaRPr>
          </a:p>
        </p:txBody>
      </p:sp>
      <p:sp>
        <p:nvSpPr>
          <p:cNvPr id="14" name="TextBox 1">
            <a:extLst>
              <a:ext uri="{FF2B5EF4-FFF2-40B4-BE49-F238E27FC236}">
                <a16:creationId xmlns:a16="http://schemas.microsoft.com/office/drawing/2014/main" id="{056D354F-97B9-4CAF-A697-41055F8C3B4A}"/>
              </a:ext>
            </a:extLst>
          </p:cNvPr>
          <p:cNvSpPr txBox="1"/>
          <p:nvPr/>
        </p:nvSpPr>
        <p:spPr>
          <a:xfrm>
            <a:off x="507998" y="5327916"/>
            <a:ext cx="4798788" cy="1035234"/>
          </a:xfrm>
          <a:prstGeom prst="rect">
            <a:avLst/>
          </a:prstGeom>
          <a:solidFill>
            <a:schemeClr val="bg1">
              <a:lumMod val="95000"/>
            </a:schemeClr>
          </a:solidFill>
        </p:spPr>
        <p:txBody>
          <a:bodyPr wrap="square" rtlCol="0" anchor="t">
            <a:no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DCPS instructional and support staff</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Partner staff (e.g. DC Gov and community-based organizations)</a:t>
            </a:r>
            <a:endParaRPr lang="en-US" sz="1600">
              <a:highlight>
                <a:srgbClr val="FFFF00"/>
              </a:highlight>
              <a:latin typeface="Calibri" panose="020F0502020204030204" pitchFamily="34" charset="0"/>
              <a:cs typeface="Calibri" panose="020F0502020204030204" pitchFamily="34" charset="0"/>
            </a:endParaRPr>
          </a:p>
        </p:txBody>
      </p:sp>
      <p:sp>
        <p:nvSpPr>
          <p:cNvPr id="15" name="TextBox 1">
            <a:extLst>
              <a:ext uri="{FF2B5EF4-FFF2-40B4-BE49-F238E27FC236}">
                <a16:creationId xmlns:a16="http://schemas.microsoft.com/office/drawing/2014/main" id="{BEB81837-FB8B-44B8-9C03-0E72F4F6A839}"/>
              </a:ext>
            </a:extLst>
          </p:cNvPr>
          <p:cNvSpPr txBox="1"/>
          <p:nvPr/>
        </p:nvSpPr>
        <p:spPr>
          <a:xfrm>
            <a:off x="5829141" y="1630933"/>
            <a:ext cx="5854862" cy="461665"/>
          </a:xfrm>
          <a:prstGeom prst="rect">
            <a:avLst/>
          </a:prstGeom>
          <a:solidFill>
            <a:srgbClr val="005283"/>
          </a:solid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r>
              <a:rPr lang="en-US" sz="2400" b="1">
                <a:solidFill>
                  <a:schemeClr val="bg1"/>
                </a:solidFill>
                <a:latin typeface="+mj-lt"/>
              </a:rPr>
              <a:t>Staff Role</a:t>
            </a:r>
            <a:endParaRPr lang="en-US" sz="2000" i="1">
              <a:solidFill>
                <a:schemeClr val="bg1"/>
              </a:solidFill>
              <a:latin typeface="+mj-lt"/>
            </a:endParaRPr>
          </a:p>
        </p:txBody>
      </p:sp>
      <p:sp>
        <p:nvSpPr>
          <p:cNvPr id="17" name="TextBox 1">
            <a:extLst>
              <a:ext uri="{FF2B5EF4-FFF2-40B4-BE49-F238E27FC236}">
                <a16:creationId xmlns:a16="http://schemas.microsoft.com/office/drawing/2014/main" id="{476B694F-7CDB-43B3-BEE4-1C7BA38D144F}"/>
              </a:ext>
            </a:extLst>
          </p:cNvPr>
          <p:cNvSpPr txBox="1"/>
          <p:nvPr/>
        </p:nvSpPr>
        <p:spPr>
          <a:xfrm>
            <a:off x="5829141" y="2199531"/>
            <a:ext cx="5854862" cy="2431463"/>
          </a:xfrm>
          <a:prstGeom prst="rect">
            <a:avLst/>
          </a:prstGeom>
          <a:solidFill>
            <a:schemeClr val="bg1">
              <a:lumMod val="95000"/>
            </a:schemeClr>
          </a:solidFill>
        </p:spPr>
        <p:txBody>
          <a:bodyPr wrap="square" lIns="91440" tIns="45720" rIns="91440" bIns="45720" rtlCol="0" anchor="t">
            <a:no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sz="1600">
              <a:latin typeface="Calibri" panose="020F0502020204030204" pitchFamily="34" charset="0"/>
              <a:cs typeface="Calibri" panose="020F0502020204030204" pitchFamily="34" charset="0"/>
            </a:endParaRPr>
          </a:p>
          <a:p>
            <a:endParaRPr lang="en-US" sz="1600">
              <a:latin typeface="Calibri" panose="020F0502020204030204" pitchFamily="34" charset="0"/>
              <a:cs typeface="Calibri" panose="020F0502020204030204" pitchFamily="34" charset="0"/>
            </a:endParaRPr>
          </a:p>
          <a:p>
            <a:pPr marL="285750" indent="-285750">
              <a:buFont typeface="Wingdings" pitchFamily="2" charset="2"/>
              <a:buChar char="ü"/>
            </a:pPr>
            <a:r>
              <a:rPr lang="en-US" sz="1600">
                <a:latin typeface="Calibri"/>
                <a:ea typeface="MS PGothic"/>
                <a:cs typeface="Calibri"/>
              </a:rPr>
              <a:t>Maintain a positive learning environment for students.</a:t>
            </a:r>
          </a:p>
          <a:p>
            <a:pPr marL="285750" indent="-285750">
              <a:buFont typeface="Wingdings" pitchFamily="2" charset="2"/>
              <a:buChar char="ü"/>
            </a:pPr>
            <a:r>
              <a:rPr lang="en-US" sz="1600">
                <a:latin typeface="Calibri"/>
                <a:ea typeface="MS PGothic"/>
                <a:cs typeface="Calibri"/>
              </a:rPr>
              <a:t>Support students with accessing learning materials online.</a:t>
            </a:r>
          </a:p>
          <a:p>
            <a:pPr marL="285750" indent="-285750">
              <a:buFont typeface="Wingdings" pitchFamily="2" charset="2"/>
              <a:buChar char="ü"/>
            </a:pPr>
            <a:r>
              <a:rPr lang="en-US" sz="1600">
                <a:latin typeface="Calibri"/>
                <a:ea typeface="MS PGothic"/>
                <a:cs typeface="Calibri"/>
              </a:rPr>
              <a:t>Provide additional support for students who need individualized attention.</a:t>
            </a:r>
          </a:p>
          <a:p>
            <a:pPr marL="285750" indent="-285750">
              <a:buFont typeface="Wingdings" pitchFamily="2" charset="2"/>
              <a:buChar char="ü"/>
            </a:pPr>
            <a:r>
              <a:rPr lang="en-US" sz="1600">
                <a:latin typeface="Calibri"/>
                <a:ea typeface="MS PGothic"/>
                <a:cs typeface="Calibri"/>
              </a:rPr>
              <a:t>Ensure health and safety protocols are followed.</a:t>
            </a:r>
          </a:p>
          <a:p>
            <a:pPr marL="285750" indent="-285750">
              <a:buFont typeface="Wingdings" pitchFamily="2" charset="2"/>
              <a:buChar char="ü"/>
            </a:pPr>
            <a:r>
              <a:rPr lang="en-US" sz="1600">
                <a:latin typeface="Calibri"/>
                <a:ea typeface="MS PGothic"/>
                <a:cs typeface="Calibri"/>
              </a:rPr>
              <a:t>Facilitate safe arrival, transitions, and dismissal.</a:t>
            </a:r>
          </a:p>
          <a:p>
            <a:pPr marL="285750" indent="-285750">
              <a:buFont typeface="Wingdings" pitchFamily="2" charset="2"/>
              <a:buChar char="ü"/>
            </a:pPr>
            <a:r>
              <a:rPr lang="en-US" sz="1600">
                <a:latin typeface="Calibri"/>
                <a:ea typeface="MS PGothic"/>
                <a:cs typeface="Calibri"/>
              </a:rPr>
              <a:t>Maintain ongoing communication with families.</a:t>
            </a:r>
          </a:p>
        </p:txBody>
      </p:sp>
      <p:pic>
        <p:nvPicPr>
          <p:cNvPr id="18" name="Graphic 1" descr="Employee badge">
            <a:extLst>
              <a:ext uri="{FF2B5EF4-FFF2-40B4-BE49-F238E27FC236}">
                <a16:creationId xmlns:a16="http://schemas.microsoft.com/office/drawing/2014/main" id="{F507D665-D7A0-4A05-8014-F2E27085297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5108" y="2060807"/>
            <a:ext cx="708060" cy="708060"/>
          </a:xfrm>
          <a:prstGeom prst="rect">
            <a:avLst/>
          </a:prstGeom>
        </p:spPr>
      </p:pic>
      <p:pic>
        <p:nvPicPr>
          <p:cNvPr id="21" name="Picture 21" descr="A picture containing object, clock, sitting&#10;&#10;Description automatically generated">
            <a:extLst>
              <a:ext uri="{FF2B5EF4-FFF2-40B4-BE49-F238E27FC236}">
                <a16:creationId xmlns:a16="http://schemas.microsoft.com/office/drawing/2014/main" id="{182C1A00-8D4C-4274-96D6-8E505FDF2570}"/>
              </a:ext>
            </a:extLst>
          </p:cNvPr>
          <p:cNvPicPr>
            <a:picLocks noGrp="1" noChangeAspect="1"/>
          </p:cNvPicPr>
          <p:nvPr>
            <p:ph idx="1"/>
          </p:nvPr>
        </p:nvPicPr>
        <p:blipFill>
          <a:blip r:embed="rId5"/>
          <a:stretch>
            <a:fillRect/>
          </a:stretch>
        </p:blipFill>
        <p:spPr>
          <a:xfrm>
            <a:off x="249541" y="2198460"/>
            <a:ext cx="523875" cy="733425"/>
          </a:xfrm>
        </p:spPr>
      </p:pic>
      <p:sp>
        <p:nvSpPr>
          <p:cNvPr id="22" name="TextBox 1">
            <a:extLst>
              <a:ext uri="{FF2B5EF4-FFF2-40B4-BE49-F238E27FC236}">
                <a16:creationId xmlns:a16="http://schemas.microsoft.com/office/drawing/2014/main" id="{3018249E-DEFB-4865-A141-F23145F3C538}"/>
              </a:ext>
            </a:extLst>
          </p:cNvPr>
          <p:cNvSpPr txBox="1"/>
          <p:nvPr/>
        </p:nvSpPr>
        <p:spPr>
          <a:xfrm>
            <a:off x="5829138" y="4770822"/>
            <a:ext cx="5854862" cy="461665"/>
          </a:xfrm>
          <a:prstGeom prst="rect">
            <a:avLst/>
          </a:prstGeom>
          <a:solidFill>
            <a:srgbClr val="005283"/>
          </a:solid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r>
              <a:rPr lang="en-US" sz="2400" b="1">
                <a:solidFill>
                  <a:schemeClr val="bg1"/>
                </a:solidFill>
                <a:latin typeface="+mj-lt"/>
              </a:rPr>
              <a:t>Qualifications</a:t>
            </a:r>
            <a:endParaRPr lang="en-US" sz="2000" i="1">
              <a:solidFill>
                <a:schemeClr val="bg1"/>
              </a:solidFill>
              <a:latin typeface="+mj-lt"/>
            </a:endParaRPr>
          </a:p>
        </p:txBody>
      </p:sp>
      <p:sp>
        <p:nvSpPr>
          <p:cNvPr id="23" name="TextBox 1">
            <a:extLst>
              <a:ext uri="{FF2B5EF4-FFF2-40B4-BE49-F238E27FC236}">
                <a16:creationId xmlns:a16="http://schemas.microsoft.com/office/drawing/2014/main" id="{5CA275BC-E5AA-4487-A92F-5A9B2E4D6DA9}"/>
              </a:ext>
            </a:extLst>
          </p:cNvPr>
          <p:cNvSpPr txBox="1"/>
          <p:nvPr/>
        </p:nvSpPr>
        <p:spPr>
          <a:xfrm>
            <a:off x="5829138" y="5342819"/>
            <a:ext cx="5854862" cy="1035234"/>
          </a:xfrm>
          <a:prstGeom prst="rect">
            <a:avLst/>
          </a:prstGeom>
          <a:solidFill>
            <a:schemeClr val="bg1">
              <a:lumMod val="95000"/>
            </a:schemeClr>
          </a:solidFill>
        </p:spPr>
        <p:txBody>
          <a:bodyPr wrap="square" lIns="91440" tIns="45720" rIns="91440" bIns="45720" rtlCol="0" anchor="t">
            <a:no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285750" indent="-285750">
              <a:buFont typeface="Wingdings" pitchFamily="2" charset="2"/>
              <a:buChar char="q"/>
            </a:pPr>
            <a:r>
              <a:rPr lang="en-US" sz="1600">
                <a:latin typeface="Calibri"/>
                <a:ea typeface="MS PGothic"/>
                <a:cs typeface="Calibri"/>
              </a:rPr>
              <a:t>Active background check, including fingerprinting and TB screen</a:t>
            </a:r>
          </a:p>
          <a:p>
            <a:pPr marL="285750" indent="-285750">
              <a:buFont typeface="Wingdings" pitchFamily="2" charset="2"/>
              <a:buChar char="q"/>
            </a:pPr>
            <a:r>
              <a:rPr lang="en-US" sz="1600">
                <a:latin typeface="Calibri"/>
                <a:ea typeface="MS PGothic"/>
                <a:cs typeface="Calibri"/>
              </a:rPr>
              <a:t>High School diploma and 24 hours college credit (minimum)</a:t>
            </a:r>
          </a:p>
          <a:p>
            <a:pPr marL="285750" indent="-285750">
              <a:buFont typeface="Wingdings" pitchFamily="2" charset="2"/>
              <a:buChar char="q"/>
            </a:pPr>
            <a:r>
              <a:rPr lang="en-US" sz="1600">
                <a:latin typeface="Calibri"/>
                <a:ea typeface="MS PGothic"/>
                <a:cs typeface="Calibri"/>
              </a:rPr>
              <a:t>Preferred: Experience working with children (particularly for grades PK-2).</a:t>
            </a:r>
          </a:p>
        </p:txBody>
      </p:sp>
    </p:spTree>
    <p:extLst>
      <p:ext uri="{BB962C8B-B14F-4D97-AF65-F5344CB8AC3E}">
        <p14:creationId xmlns:p14="http://schemas.microsoft.com/office/powerpoint/2010/main" val="1263543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FC76-8AE3-48F7-9777-8DDE184C178D}"/>
              </a:ext>
            </a:extLst>
          </p:cNvPr>
          <p:cNvSpPr>
            <a:spLocks noGrp="1"/>
          </p:cNvSpPr>
          <p:nvPr>
            <p:ph type="title"/>
          </p:nvPr>
        </p:nvSpPr>
        <p:spPr/>
        <p:txBody>
          <a:bodyPr/>
          <a:lstStyle/>
          <a:p>
            <a:pPr algn="ctr"/>
            <a:r>
              <a:rPr lang="en-US" sz="3600">
                <a:ea typeface="MS PGothic"/>
              </a:rPr>
              <a:t>Technical Housekeeping</a:t>
            </a:r>
            <a:endParaRPr lang="en-US" sz="3600"/>
          </a:p>
        </p:txBody>
      </p:sp>
      <p:sp>
        <p:nvSpPr>
          <p:cNvPr id="3" name="Content Placeholder 2">
            <a:extLst>
              <a:ext uri="{FF2B5EF4-FFF2-40B4-BE49-F238E27FC236}">
                <a16:creationId xmlns:a16="http://schemas.microsoft.com/office/drawing/2014/main" id="{99C64269-5403-43BB-BF63-4562A10380B5}"/>
              </a:ext>
            </a:extLst>
          </p:cNvPr>
          <p:cNvSpPr>
            <a:spLocks noGrp="1"/>
          </p:cNvSpPr>
          <p:nvPr>
            <p:ph idx="1"/>
          </p:nvPr>
        </p:nvSpPr>
        <p:spPr/>
        <p:txBody>
          <a:bodyPr/>
          <a:lstStyle/>
          <a:p>
            <a:r>
              <a:rPr lang="en-US" sz="2800">
                <a:ea typeface="MS PGothic"/>
              </a:rPr>
              <a:t>RCC members raise hands to ensure they are presenters, not attendees.</a:t>
            </a:r>
            <a:endParaRPr lang="en-US" sz="2800"/>
          </a:p>
          <a:p>
            <a:pPr lvl="1">
              <a:buClr>
                <a:srgbClr val="558ED5"/>
              </a:buClr>
              <a:buFont typeface="Arial" charset="2"/>
              <a:buChar char="•"/>
            </a:pPr>
            <a:r>
              <a:rPr lang="en-US" sz="2600">
                <a:ea typeface="MS PGothic"/>
              </a:rPr>
              <a:t>APs will change status.</a:t>
            </a:r>
          </a:p>
          <a:p>
            <a:r>
              <a:rPr lang="en-US" sz="2800">
                <a:ea typeface="MS PGothic"/>
              </a:rPr>
              <a:t>ASL interpreter identifies self in chat.</a:t>
            </a:r>
          </a:p>
          <a:p>
            <a:pPr lvl="1"/>
            <a:r>
              <a:rPr lang="en-US" sz="2400">
                <a:ea typeface="MS PGothic"/>
              </a:rPr>
              <a:t>People in need "pin" ASL interpreter.</a:t>
            </a:r>
            <a:endParaRPr lang="en-US" sz="2000"/>
          </a:p>
          <a:p>
            <a:pPr>
              <a:buFont typeface="Wingdings"/>
              <a:buChar char="§"/>
            </a:pPr>
            <a:r>
              <a:rPr lang="en-US" sz="2600">
                <a:ea typeface="MS PGothic"/>
              </a:rPr>
              <a:t>Attendees are always on mute.</a:t>
            </a:r>
          </a:p>
          <a:p>
            <a:pPr>
              <a:buFont typeface="Wingdings"/>
              <a:buChar char="§"/>
            </a:pPr>
            <a:r>
              <a:rPr lang="en-US" sz="2600">
                <a:ea typeface="MS PGothic"/>
              </a:rPr>
              <a:t>Presenters stay on mute until called on.</a:t>
            </a:r>
          </a:p>
          <a:p>
            <a:pPr>
              <a:buFont typeface="Wingdings"/>
              <a:buChar char="§"/>
            </a:pPr>
            <a:r>
              <a:rPr lang="en-US" sz="2600">
                <a:ea typeface="MS PGothic"/>
              </a:rPr>
              <a:t>Presenters can raise hands to be called on.</a:t>
            </a:r>
          </a:p>
          <a:p>
            <a:pPr>
              <a:buFont typeface="Wingdings"/>
              <a:buChar char="§"/>
            </a:pPr>
            <a:r>
              <a:rPr lang="en-US" sz="2600">
                <a:ea typeface="MS PGothic"/>
              </a:rPr>
              <a:t>Anyone can ask questions at Q&amp;A locations through the chat.</a:t>
            </a:r>
          </a:p>
        </p:txBody>
      </p:sp>
      <p:sp>
        <p:nvSpPr>
          <p:cNvPr id="4" name="Text Placeholder 3">
            <a:extLst>
              <a:ext uri="{FF2B5EF4-FFF2-40B4-BE49-F238E27FC236}">
                <a16:creationId xmlns:a16="http://schemas.microsoft.com/office/drawing/2014/main" id="{FF06AA43-C878-4ED8-A809-D2ECB3370E99}"/>
              </a:ext>
            </a:extLst>
          </p:cNvPr>
          <p:cNvSpPr>
            <a:spLocks noGrp="1"/>
          </p:cNvSpPr>
          <p:nvPr>
            <p:ph type="body" sz="quarter" idx="12"/>
          </p:nvPr>
        </p:nvSpPr>
        <p:spPr/>
        <p:txBody>
          <a:bodyPr/>
          <a:lstStyle/>
          <a:p>
            <a:endParaRPr lang="en-US"/>
          </a:p>
        </p:txBody>
      </p:sp>
      <p:sp>
        <p:nvSpPr>
          <p:cNvPr id="5" name="Date Placeholder 4">
            <a:extLst>
              <a:ext uri="{FF2B5EF4-FFF2-40B4-BE49-F238E27FC236}">
                <a16:creationId xmlns:a16="http://schemas.microsoft.com/office/drawing/2014/main" id="{800D9C8D-35EB-4B59-9856-63DD83157B80}"/>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00462266-51D0-4B0E-9E32-FE5F990AAA85}"/>
              </a:ext>
            </a:extLst>
          </p:cNvPr>
          <p:cNvSpPr>
            <a:spLocks noGrp="1"/>
          </p:cNvSpPr>
          <p:nvPr>
            <p:ph type="sldNum" sz="quarter" idx="14"/>
          </p:nvPr>
        </p:nvSpPr>
        <p:spPr/>
        <p:txBody>
          <a:bodyPr/>
          <a:lstStyle/>
          <a:p>
            <a:pPr>
              <a:defRPr/>
            </a:pPr>
            <a:fld id="{2571598C-97D3-4479-96B5-31C283AC87D6}" type="slidenum">
              <a:rPr lang="en-US" altLang="en-US"/>
              <a:pPr>
                <a:defRPr/>
              </a:pPr>
              <a:t>2</a:t>
            </a:fld>
            <a:endParaRPr lang="en-US" altLang="en-US"/>
          </a:p>
        </p:txBody>
      </p:sp>
    </p:spTree>
    <p:extLst>
      <p:ext uri="{BB962C8B-B14F-4D97-AF65-F5344CB8AC3E}">
        <p14:creationId xmlns:p14="http://schemas.microsoft.com/office/powerpoint/2010/main" val="6425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076-A554-174E-B4CE-A296E710C3FB}"/>
              </a:ext>
            </a:extLst>
          </p:cNvPr>
          <p:cNvSpPr>
            <a:spLocks noGrp="1"/>
          </p:cNvSpPr>
          <p:nvPr>
            <p:ph type="title"/>
          </p:nvPr>
        </p:nvSpPr>
        <p:spPr/>
        <p:txBody>
          <a:bodyPr/>
          <a:lstStyle/>
          <a:p>
            <a:pPr algn="ctr"/>
            <a:r>
              <a:rPr lang="en-US">
                <a:ea typeface="MS PGothic"/>
              </a:rPr>
              <a:t>CARE Classroom At-a-Glance</a:t>
            </a:r>
            <a:endParaRPr lang="en-US">
              <a:cs typeface="Calibri"/>
            </a:endParaRPr>
          </a:p>
        </p:txBody>
      </p:sp>
      <p:sp>
        <p:nvSpPr>
          <p:cNvPr id="4" name="Text Placeholder 3">
            <a:extLst>
              <a:ext uri="{FF2B5EF4-FFF2-40B4-BE49-F238E27FC236}">
                <a16:creationId xmlns:a16="http://schemas.microsoft.com/office/drawing/2014/main" id="{ADF5F8F1-6101-984F-8213-16E806CA980B}"/>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A75D7167-CF16-D548-8BD6-EE4880843006}"/>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8AB1FB8A-1405-C140-BE9C-E3946574515D}"/>
              </a:ext>
            </a:extLst>
          </p:cNvPr>
          <p:cNvSpPr>
            <a:spLocks noGrp="1"/>
          </p:cNvSpPr>
          <p:nvPr>
            <p:ph type="sldNum" sz="quarter" idx="14"/>
          </p:nvPr>
        </p:nvSpPr>
        <p:spPr/>
        <p:txBody>
          <a:bodyPr/>
          <a:lstStyle/>
          <a:p>
            <a:pPr>
              <a:defRPr/>
            </a:pPr>
            <a:fld id="{2571598C-97D3-4479-96B5-31C283AC87D6}" type="slidenum">
              <a:rPr lang="en-US" altLang="en-US" smtClean="0"/>
              <a:pPr>
                <a:defRPr/>
              </a:pPr>
              <a:t>20</a:t>
            </a:fld>
            <a:endParaRPr lang="en-US" altLang="en-US"/>
          </a:p>
        </p:txBody>
      </p:sp>
      <p:pic>
        <p:nvPicPr>
          <p:cNvPr id="3074" name="Picture 2">
            <a:extLst>
              <a:ext uri="{FF2B5EF4-FFF2-40B4-BE49-F238E27FC236}">
                <a16:creationId xmlns:a16="http://schemas.microsoft.com/office/drawing/2014/main" id="{758F2C34-E133-499E-933E-76BBEA8797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27021" y="1680519"/>
            <a:ext cx="9283102" cy="464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904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620A2-386E-4BA9-8899-8767754D347A}"/>
              </a:ext>
            </a:extLst>
          </p:cNvPr>
          <p:cNvSpPr/>
          <p:nvPr/>
        </p:nvSpPr>
        <p:spPr>
          <a:xfrm>
            <a:off x="852616" y="2162432"/>
            <a:ext cx="10935784" cy="42041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22B7E-FB12-4D7D-A08B-2D69BD1C0F80}"/>
              </a:ext>
            </a:extLst>
          </p:cNvPr>
          <p:cNvSpPr>
            <a:spLocks noGrp="1"/>
          </p:cNvSpPr>
          <p:nvPr>
            <p:ph type="title"/>
          </p:nvPr>
        </p:nvSpPr>
        <p:spPr/>
        <p:txBody>
          <a:bodyPr/>
          <a:lstStyle/>
          <a:p>
            <a:pPr algn="ctr"/>
            <a:r>
              <a:rPr lang="en-US"/>
              <a:t>Open Questions &amp; Answers </a:t>
            </a:r>
          </a:p>
        </p:txBody>
      </p:sp>
      <p:sp>
        <p:nvSpPr>
          <p:cNvPr id="4" name="Text Placeholder 3">
            <a:extLst>
              <a:ext uri="{FF2B5EF4-FFF2-40B4-BE49-F238E27FC236}">
                <a16:creationId xmlns:a16="http://schemas.microsoft.com/office/drawing/2014/main" id="{33BEC3D3-FEA5-4ECB-B2BB-F1796E44CC2E}"/>
              </a:ext>
            </a:extLst>
          </p:cNvPr>
          <p:cNvSpPr>
            <a:spLocks noGrp="1"/>
          </p:cNvSpPr>
          <p:nvPr>
            <p:ph type="body" sz="quarter" idx="12"/>
          </p:nvPr>
        </p:nvSpPr>
        <p:spPr/>
        <p:txBody>
          <a:bodyPr/>
          <a:lstStyle/>
          <a:p>
            <a:r>
              <a:rPr lang="en-US"/>
              <a:t>Reopen Community Corps </a:t>
            </a:r>
          </a:p>
          <a:p>
            <a:endParaRPr lang="en-US"/>
          </a:p>
        </p:txBody>
      </p:sp>
      <p:sp>
        <p:nvSpPr>
          <p:cNvPr id="5" name="Date Placeholder 4">
            <a:extLst>
              <a:ext uri="{FF2B5EF4-FFF2-40B4-BE49-F238E27FC236}">
                <a16:creationId xmlns:a16="http://schemas.microsoft.com/office/drawing/2014/main" id="{EF7761FA-0176-4B0F-A7A5-5BB0CAB19AE3}"/>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C772CB22-B223-4894-BBF6-B64E5E3F2472}"/>
              </a:ext>
            </a:extLst>
          </p:cNvPr>
          <p:cNvSpPr>
            <a:spLocks noGrp="1"/>
          </p:cNvSpPr>
          <p:nvPr>
            <p:ph type="sldNum" sz="quarter" idx="14"/>
          </p:nvPr>
        </p:nvSpPr>
        <p:spPr/>
        <p:txBody>
          <a:bodyPr/>
          <a:lstStyle/>
          <a:p>
            <a:pPr>
              <a:defRPr/>
            </a:pPr>
            <a:fld id="{2571598C-97D3-4479-96B5-31C283AC87D6}" type="slidenum">
              <a:rPr lang="en-US" altLang="en-US" smtClean="0"/>
              <a:pPr>
                <a:defRPr/>
              </a:pPr>
              <a:t>21</a:t>
            </a:fld>
            <a:endParaRPr lang="en-US" altLang="en-US"/>
          </a:p>
        </p:txBody>
      </p:sp>
      <p:pic>
        <p:nvPicPr>
          <p:cNvPr id="6146" name="Picture 2" descr="Q&amp;A with Bramshill Investments: Alpha Generation">
            <a:extLst>
              <a:ext uri="{FF2B5EF4-FFF2-40B4-BE49-F238E27FC236}">
                <a16:creationId xmlns:a16="http://schemas.microsoft.com/office/drawing/2014/main" id="{9FCC91DF-752B-43D8-A96F-FB6AC3A3327D}"/>
              </a:ext>
            </a:extLst>
          </p:cNvPr>
          <p:cNvPicPr>
            <a:picLocks noGrp="1" noChangeAspect="1" noChangeArrowheads="1"/>
          </p:cNvPicPr>
          <p:nvPr>
            <p:ph idx="1"/>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1340" y="1582283"/>
            <a:ext cx="5233060" cy="48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56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District of Columbia Public Schools  </a:t>
            </a:r>
            <a:r>
              <a:rPr kumimoji="0" lang="en-US" sz="900" b="0" i="0" u="none" strike="noStrike" kern="1200" cap="none" spc="0" normalizeH="0" baseline="0" noProof="0">
                <a:ln>
                  <a:noFill/>
                </a:ln>
                <a:solidFill>
                  <a:srgbClr val="BFBFBF"/>
                </a:solidFill>
                <a:effectLst/>
                <a:uLnTx/>
                <a:uFillTx/>
                <a:latin typeface="Arial" charset="0"/>
                <a:ea typeface="Geneva" pitchFamily="-110" charset="-128"/>
                <a:cs typeface="Arial" charset="0"/>
              </a:rPr>
              <a:t>|</a:t>
            </a: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571598C-97D3-4479-96B5-31C283AC87D6}" type="slidenum">
              <a:rPr kumimoji="0" lang="en-US" altLang="en-US" sz="900" b="0" i="0" u="none" strike="noStrike" kern="1200" cap="none" spc="0" normalizeH="0" baseline="0" noProof="0" smtClean="0">
                <a:ln>
                  <a:noFill/>
                </a:ln>
                <a:solidFill>
                  <a:srgbClr val="005283"/>
                </a:solidFill>
                <a:effectLst/>
                <a:uLnTx/>
                <a:uFillTx/>
                <a:latin typeface="Arial Bold" panose="020B07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900" b="0" i="0" u="none" strike="noStrike" kern="1200" cap="none" spc="0" normalizeH="0" baseline="0" noProof="0">
              <a:ln>
                <a:noFill/>
              </a:ln>
              <a:solidFill>
                <a:srgbClr val="005283"/>
              </a:solidFill>
              <a:effectLst/>
              <a:uLnTx/>
              <a:uFillTx/>
              <a:latin typeface="Arial Bold" panose="020B0704020202020204" pitchFamily="34" charset="0"/>
              <a:ea typeface="MS PGothic" panose="020B0600070205080204" pitchFamily="34" charset="-128"/>
              <a:cs typeface="+mn-cs"/>
            </a:endParaRPr>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2070514"/>
            <a:ext cx="5588000" cy="4281518"/>
          </a:xfrm>
          <a:solidFill>
            <a:schemeClr val="bg1"/>
          </a:solidFill>
        </p:spPr>
        <p:txBody>
          <a:bodyPr/>
          <a:lstStyle/>
          <a:p>
            <a:r>
              <a:rPr lang="en-US" sz="2400"/>
              <a:t>Welcome and Opener</a:t>
            </a:r>
          </a:p>
          <a:p>
            <a:r>
              <a:rPr lang="en-US" sz="2400"/>
              <a:t>Framing and Overview – Why we are here today</a:t>
            </a:r>
          </a:p>
          <a:p>
            <a:r>
              <a:rPr lang="en-US" sz="2400"/>
              <a:t>Update on DCPS Reopening Planning</a:t>
            </a:r>
          </a:p>
          <a:p>
            <a:r>
              <a:rPr lang="en-US" sz="2400" b="1"/>
              <a:t>Reopening Community Corps Overview and Goals </a:t>
            </a:r>
          </a:p>
          <a:p>
            <a:r>
              <a:rPr lang="en-US" sz="2400"/>
              <a:t>School Specific Needs for In-Person Learning</a:t>
            </a:r>
          </a:p>
          <a:p>
            <a:r>
              <a:rPr lang="en-US" sz="2400"/>
              <a:t>Next Steps </a:t>
            </a:r>
          </a:p>
          <a:p>
            <a:endParaRPr lang="en-US"/>
          </a:p>
        </p:txBody>
      </p:sp>
    </p:spTree>
    <p:extLst>
      <p:ext uri="{BB962C8B-B14F-4D97-AF65-F5344CB8AC3E}">
        <p14:creationId xmlns:p14="http://schemas.microsoft.com/office/powerpoint/2010/main" val="47821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t>Engagement Pillars: In-Person Learning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23</a:t>
            </a:fld>
            <a:endParaRPr lang="en-US" altLang="en-US"/>
          </a:p>
        </p:txBody>
      </p:sp>
      <p:sp>
        <p:nvSpPr>
          <p:cNvPr id="8" name="Rectangle 7">
            <a:extLst>
              <a:ext uri="{FF2B5EF4-FFF2-40B4-BE49-F238E27FC236}">
                <a16:creationId xmlns:a16="http://schemas.microsoft.com/office/drawing/2014/main" id="{D8B077BC-C4AD-4364-9CFB-4BA708EDFC07}"/>
              </a:ext>
            </a:extLst>
          </p:cNvPr>
          <p:cNvSpPr/>
          <p:nvPr/>
        </p:nvSpPr>
        <p:spPr>
          <a:xfrm>
            <a:off x="1429508" y="2009173"/>
            <a:ext cx="9332984" cy="879120"/>
          </a:xfrm>
          <a:prstGeom prst="rect">
            <a:avLst/>
          </a:prstGeom>
          <a:solidFill>
            <a:srgbClr val="005283"/>
          </a:solidFill>
          <a:ln w="50800">
            <a:solidFill>
              <a:srgbClr val="FFFF6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Leverage collaborative planning structures (“</a:t>
            </a:r>
            <a:r>
              <a:rPr lang="en-US" sz="2400" b="1" u="sng">
                <a:solidFill>
                  <a:schemeClr val="bg1"/>
                </a:solidFill>
                <a:cs typeface="Calibri"/>
              </a:rPr>
              <a:t>reopen community corps</a:t>
            </a:r>
            <a:r>
              <a:rPr lang="en-US" sz="2400">
                <a:solidFill>
                  <a:schemeClr val="bg1"/>
                </a:solidFill>
                <a:cs typeface="Calibri"/>
              </a:rPr>
              <a:t>”) to understand school-specific context for feedback and school planning. </a:t>
            </a:r>
          </a:p>
        </p:txBody>
      </p:sp>
      <p:sp>
        <p:nvSpPr>
          <p:cNvPr id="9" name="Rectangle 8">
            <a:extLst>
              <a:ext uri="{FF2B5EF4-FFF2-40B4-BE49-F238E27FC236}">
                <a16:creationId xmlns:a16="http://schemas.microsoft.com/office/drawing/2014/main" id="{104713C8-2ABA-437E-B39B-5675CA7BAA43}"/>
              </a:ext>
            </a:extLst>
          </p:cNvPr>
          <p:cNvSpPr/>
          <p:nvPr/>
        </p:nvSpPr>
        <p:spPr>
          <a:xfrm>
            <a:off x="1429508" y="3429000"/>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Commit to</a:t>
            </a:r>
            <a:r>
              <a:rPr lang="en-US" sz="2400" b="1">
                <a:solidFill>
                  <a:schemeClr val="bg1"/>
                </a:solidFill>
                <a:cs typeface="Calibri"/>
              </a:rPr>
              <a:t> </a:t>
            </a:r>
            <a:r>
              <a:rPr lang="en-US" sz="2400" b="1" u="sng">
                <a:solidFill>
                  <a:schemeClr val="bg1"/>
                </a:solidFill>
                <a:cs typeface="Calibri"/>
              </a:rPr>
              <a:t>baseline expectations</a:t>
            </a:r>
            <a:r>
              <a:rPr lang="en-US" sz="2400" b="1">
                <a:solidFill>
                  <a:schemeClr val="bg1"/>
                </a:solidFill>
                <a:cs typeface="Calibri"/>
              </a:rPr>
              <a:t> </a:t>
            </a:r>
            <a:r>
              <a:rPr lang="en-US" sz="2400">
                <a:solidFill>
                  <a:schemeClr val="bg1"/>
                </a:solidFill>
                <a:cs typeface="Calibri"/>
              </a:rPr>
              <a:t>to ensure equity of access and opportunity across DCPS. </a:t>
            </a:r>
            <a:endParaRPr lang="en-US" sz="2400">
              <a:solidFill>
                <a:schemeClr val="accent2">
                  <a:lumMod val="60000"/>
                  <a:lumOff val="40000"/>
                </a:schemeClr>
              </a:solidFill>
              <a:cs typeface="Calibri"/>
            </a:endParaRPr>
          </a:p>
        </p:txBody>
      </p:sp>
      <p:sp>
        <p:nvSpPr>
          <p:cNvPr id="10" name="Rectangle 9">
            <a:extLst>
              <a:ext uri="{FF2B5EF4-FFF2-40B4-BE49-F238E27FC236}">
                <a16:creationId xmlns:a16="http://schemas.microsoft.com/office/drawing/2014/main" id="{B6A43BD3-DE9C-4A5D-8DF9-405D2DA40064}"/>
              </a:ext>
            </a:extLst>
          </p:cNvPr>
          <p:cNvSpPr/>
          <p:nvPr/>
        </p:nvSpPr>
        <p:spPr>
          <a:xfrm>
            <a:off x="1429508" y="4848827"/>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Maximize the short </a:t>
            </a:r>
            <a:r>
              <a:rPr lang="en-US" sz="2400" b="1" u="sng">
                <a:solidFill>
                  <a:schemeClr val="bg1"/>
                </a:solidFill>
                <a:cs typeface="Calibri"/>
              </a:rPr>
              <a:t>window of time </a:t>
            </a:r>
            <a:r>
              <a:rPr lang="en-US" sz="2400">
                <a:solidFill>
                  <a:schemeClr val="bg1"/>
                </a:solidFill>
                <a:cs typeface="Calibri"/>
              </a:rPr>
              <a:t>(November to early December) to engage in Term 3 planning before implementation needs to occur. </a:t>
            </a:r>
            <a:endParaRPr lang="en-US" sz="2400">
              <a:solidFill>
                <a:schemeClr val="accent2">
                  <a:lumMod val="60000"/>
                  <a:lumOff val="40000"/>
                </a:schemeClr>
              </a:solidFill>
              <a:cs typeface="Calibri"/>
            </a:endParaRPr>
          </a:p>
        </p:txBody>
      </p:sp>
    </p:spTree>
    <p:extLst>
      <p:ext uri="{BB962C8B-B14F-4D97-AF65-F5344CB8AC3E}">
        <p14:creationId xmlns:p14="http://schemas.microsoft.com/office/powerpoint/2010/main" val="410250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ea typeface="MS PGothic"/>
              </a:rPr>
              <a:t>Reopen Community Corps Goals </a:t>
            </a:r>
            <a:endParaRPr lang="en-US"/>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24</a:t>
            </a:fld>
            <a:endParaRPr lang="en-US" altLang="en-US"/>
          </a:p>
        </p:txBody>
      </p:sp>
      <p:sp>
        <p:nvSpPr>
          <p:cNvPr id="11" name="Rectangle 10">
            <a:extLst>
              <a:ext uri="{FF2B5EF4-FFF2-40B4-BE49-F238E27FC236}">
                <a16:creationId xmlns:a16="http://schemas.microsoft.com/office/drawing/2014/main" id="{60E8DBA1-C2B6-445F-966A-33C14168B5ED}"/>
              </a:ext>
            </a:extLst>
          </p:cNvPr>
          <p:cNvSpPr/>
          <p:nvPr/>
        </p:nvSpPr>
        <p:spPr>
          <a:xfrm>
            <a:off x="1429508" y="3059845"/>
            <a:ext cx="9332984" cy="28425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ea typeface="+mn-lt"/>
                <a:cs typeface="+mn-lt"/>
              </a:rPr>
              <a:t>A </a:t>
            </a:r>
            <a:r>
              <a:rPr lang="en-US" sz="2400" b="1">
                <a:solidFill>
                  <a:schemeClr val="tx1"/>
                </a:solidFill>
                <a:ea typeface="+mn-lt"/>
                <a:cs typeface="+mn-lt"/>
              </a:rPr>
              <a:t>Reopen Community Corps*</a:t>
            </a:r>
            <a:r>
              <a:rPr lang="en-US" sz="2400">
                <a:solidFill>
                  <a:schemeClr val="tx1"/>
                </a:solidFill>
                <a:ea typeface="+mn-lt"/>
                <a:cs typeface="+mn-lt"/>
              </a:rPr>
              <a:t> is a diverse group of school-level stakeholders consisting of parents, teachers, school staff, community member(s), and/or student(s) who </a:t>
            </a:r>
            <a:r>
              <a:rPr lang="en-US" sz="2400" u="sng">
                <a:solidFill>
                  <a:schemeClr val="tx1"/>
                </a:solidFill>
                <a:ea typeface="+mn-lt"/>
                <a:cs typeface="+mn-lt"/>
              </a:rPr>
              <a:t>support/advise the school leader in understanding models and their impacts on the community</a:t>
            </a:r>
            <a:r>
              <a:rPr lang="en-US" sz="2400">
                <a:solidFill>
                  <a:schemeClr val="tx1"/>
                </a:solidFill>
                <a:ea typeface="+mn-lt"/>
                <a:cs typeface="+mn-lt"/>
              </a:rPr>
              <a:t> for reopening strong for In-Person learning and CARE Classroom in Term 3. </a:t>
            </a:r>
            <a:endParaRPr lang="en-US">
              <a:solidFill>
                <a:schemeClr val="tx1"/>
              </a:solidFill>
              <a:ea typeface="+mn-lt"/>
              <a:cs typeface="+mn-lt"/>
            </a:endParaRPr>
          </a:p>
        </p:txBody>
      </p:sp>
      <p:sp>
        <p:nvSpPr>
          <p:cNvPr id="9" name="Rectangle 8">
            <a:extLst>
              <a:ext uri="{FF2B5EF4-FFF2-40B4-BE49-F238E27FC236}">
                <a16:creationId xmlns:a16="http://schemas.microsoft.com/office/drawing/2014/main" id="{77D431E1-0273-4B10-8E03-C64EAE25D128}"/>
              </a:ext>
            </a:extLst>
          </p:cNvPr>
          <p:cNvSpPr/>
          <p:nvPr/>
        </p:nvSpPr>
        <p:spPr>
          <a:xfrm>
            <a:off x="1429508" y="2009173"/>
            <a:ext cx="9332984" cy="879120"/>
          </a:xfrm>
          <a:prstGeom prst="rect">
            <a:avLst/>
          </a:prstGeom>
          <a:solidFill>
            <a:srgbClr val="005283"/>
          </a:solidFill>
          <a:ln>
            <a:solidFill>
              <a:srgbClr val="FFFF6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Leverage collaborative planning structures (“</a:t>
            </a:r>
            <a:r>
              <a:rPr lang="en-US" sz="2400" b="1" u="sng">
                <a:solidFill>
                  <a:schemeClr val="bg1"/>
                </a:solidFill>
                <a:cs typeface="Calibri"/>
              </a:rPr>
              <a:t>reopen community corps</a:t>
            </a:r>
            <a:r>
              <a:rPr lang="en-US" sz="2400">
                <a:solidFill>
                  <a:schemeClr val="bg1"/>
                </a:solidFill>
                <a:cs typeface="Calibri"/>
              </a:rPr>
              <a:t>”) to understand school-specific context for feedback and school planning. </a:t>
            </a:r>
          </a:p>
        </p:txBody>
      </p:sp>
    </p:spTree>
    <p:extLst>
      <p:ext uri="{BB962C8B-B14F-4D97-AF65-F5344CB8AC3E}">
        <p14:creationId xmlns:p14="http://schemas.microsoft.com/office/powerpoint/2010/main" val="398385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t>Engagement Pillars: In-Person Learning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t>Engagement on Reopening - School Leader Overview</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25</a:t>
            </a:fld>
            <a:endParaRPr lang="en-US" altLang="en-US"/>
          </a:p>
        </p:txBody>
      </p:sp>
      <p:sp>
        <p:nvSpPr>
          <p:cNvPr id="8" name="Rectangle 7">
            <a:extLst>
              <a:ext uri="{FF2B5EF4-FFF2-40B4-BE49-F238E27FC236}">
                <a16:creationId xmlns:a16="http://schemas.microsoft.com/office/drawing/2014/main" id="{D8B077BC-C4AD-4364-9CFB-4BA708EDFC07}"/>
              </a:ext>
            </a:extLst>
          </p:cNvPr>
          <p:cNvSpPr/>
          <p:nvPr/>
        </p:nvSpPr>
        <p:spPr>
          <a:xfrm>
            <a:off x="1429508" y="2009173"/>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Leverage collaborative planning structures (</a:t>
            </a:r>
            <a:r>
              <a:rPr lang="en-US" sz="2400">
                <a:solidFill>
                  <a:schemeClr val="bg1"/>
                </a:solidFill>
                <a:ea typeface="+mn-lt"/>
                <a:cs typeface="+mn-lt"/>
              </a:rPr>
              <a:t>“</a:t>
            </a:r>
            <a:r>
              <a:rPr lang="en-US" sz="2400" b="1" u="sng">
                <a:solidFill>
                  <a:schemeClr val="bg1"/>
                </a:solidFill>
                <a:ea typeface="+mn-lt"/>
                <a:cs typeface="+mn-lt"/>
              </a:rPr>
              <a:t>reopen community corps</a:t>
            </a:r>
            <a:r>
              <a:rPr lang="en-US" sz="2400">
                <a:solidFill>
                  <a:schemeClr val="bg1"/>
                </a:solidFill>
                <a:ea typeface="+mn-lt"/>
                <a:cs typeface="+mn-lt"/>
              </a:rPr>
              <a:t>”</a:t>
            </a:r>
            <a:r>
              <a:rPr lang="en-US" sz="2400">
                <a:solidFill>
                  <a:schemeClr val="bg1"/>
                </a:solidFill>
                <a:cs typeface="Calibri"/>
              </a:rPr>
              <a:t>) to understand school-specific context for feedback and school planning. </a:t>
            </a:r>
          </a:p>
        </p:txBody>
      </p:sp>
      <p:sp>
        <p:nvSpPr>
          <p:cNvPr id="9" name="Rectangle 8">
            <a:extLst>
              <a:ext uri="{FF2B5EF4-FFF2-40B4-BE49-F238E27FC236}">
                <a16:creationId xmlns:a16="http://schemas.microsoft.com/office/drawing/2014/main" id="{104713C8-2ABA-437E-B39B-5675CA7BAA43}"/>
              </a:ext>
            </a:extLst>
          </p:cNvPr>
          <p:cNvSpPr/>
          <p:nvPr/>
        </p:nvSpPr>
        <p:spPr>
          <a:xfrm>
            <a:off x="1429508" y="3429000"/>
            <a:ext cx="9332984" cy="879120"/>
          </a:xfrm>
          <a:prstGeom prst="rect">
            <a:avLst/>
          </a:prstGeom>
          <a:solidFill>
            <a:srgbClr val="005283"/>
          </a:solidFill>
          <a:ln w="50800">
            <a:solidFill>
              <a:srgbClr val="FFFF6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Commit to</a:t>
            </a:r>
            <a:r>
              <a:rPr lang="en-US" sz="2400" b="1">
                <a:solidFill>
                  <a:schemeClr val="bg1"/>
                </a:solidFill>
                <a:cs typeface="Calibri"/>
              </a:rPr>
              <a:t> </a:t>
            </a:r>
            <a:r>
              <a:rPr lang="en-US" sz="2400" b="1" u="sng">
                <a:solidFill>
                  <a:schemeClr val="bg1"/>
                </a:solidFill>
                <a:cs typeface="Calibri"/>
              </a:rPr>
              <a:t>baseline expectations</a:t>
            </a:r>
            <a:r>
              <a:rPr lang="en-US" sz="2400" b="1">
                <a:solidFill>
                  <a:schemeClr val="bg1"/>
                </a:solidFill>
                <a:cs typeface="Calibri"/>
              </a:rPr>
              <a:t> </a:t>
            </a:r>
            <a:r>
              <a:rPr lang="en-US" sz="2400">
                <a:solidFill>
                  <a:schemeClr val="bg1"/>
                </a:solidFill>
                <a:cs typeface="Calibri"/>
              </a:rPr>
              <a:t>to ensure equity of access and opportunity across DCPS. </a:t>
            </a:r>
            <a:endParaRPr lang="en-US" sz="2400">
              <a:solidFill>
                <a:schemeClr val="accent2">
                  <a:lumMod val="60000"/>
                  <a:lumOff val="40000"/>
                </a:schemeClr>
              </a:solidFill>
              <a:cs typeface="Calibri"/>
            </a:endParaRPr>
          </a:p>
        </p:txBody>
      </p:sp>
      <p:sp>
        <p:nvSpPr>
          <p:cNvPr id="10" name="Rectangle 9">
            <a:extLst>
              <a:ext uri="{FF2B5EF4-FFF2-40B4-BE49-F238E27FC236}">
                <a16:creationId xmlns:a16="http://schemas.microsoft.com/office/drawing/2014/main" id="{B6A43BD3-DE9C-4A5D-8DF9-405D2DA40064}"/>
              </a:ext>
            </a:extLst>
          </p:cNvPr>
          <p:cNvSpPr/>
          <p:nvPr/>
        </p:nvSpPr>
        <p:spPr>
          <a:xfrm>
            <a:off x="1429508" y="4848827"/>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Maximize the short </a:t>
            </a:r>
            <a:r>
              <a:rPr lang="en-US" sz="2400" b="1" u="sng">
                <a:solidFill>
                  <a:schemeClr val="bg1"/>
                </a:solidFill>
                <a:cs typeface="Calibri"/>
              </a:rPr>
              <a:t>window of time </a:t>
            </a:r>
            <a:r>
              <a:rPr lang="en-US" sz="2400">
                <a:solidFill>
                  <a:schemeClr val="bg1"/>
                </a:solidFill>
                <a:cs typeface="Calibri"/>
              </a:rPr>
              <a:t>(November to early December) to engage in Term 3 planning before implementation needs to occur. </a:t>
            </a:r>
            <a:endParaRPr lang="en-US" sz="2400">
              <a:solidFill>
                <a:schemeClr val="accent2">
                  <a:lumMod val="60000"/>
                  <a:lumOff val="40000"/>
                </a:schemeClr>
              </a:solidFill>
              <a:cs typeface="Calibri"/>
            </a:endParaRPr>
          </a:p>
        </p:txBody>
      </p:sp>
    </p:spTree>
    <p:extLst>
      <p:ext uri="{BB962C8B-B14F-4D97-AF65-F5344CB8AC3E}">
        <p14:creationId xmlns:p14="http://schemas.microsoft.com/office/powerpoint/2010/main" val="146783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126F-4009-054F-A217-9C943AD7D5D7}"/>
              </a:ext>
            </a:extLst>
          </p:cNvPr>
          <p:cNvSpPr>
            <a:spLocks noGrp="1"/>
          </p:cNvSpPr>
          <p:nvPr>
            <p:ph type="title"/>
          </p:nvPr>
        </p:nvSpPr>
        <p:spPr>
          <a:xfrm>
            <a:off x="308964" y="657226"/>
            <a:ext cx="11574072" cy="866775"/>
          </a:xfrm>
        </p:spPr>
        <p:txBody>
          <a:bodyPr/>
          <a:lstStyle/>
          <a:p>
            <a:pPr algn="ctr"/>
            <a:r>
              <a:rPr lang="en-US">
                <a:ea typeface="MS PGothic"/>
              </a:rPr>
              <a:t>Elementary Baseline Expectations: Summary </a:t>
            </a:r>
            <a:endParaRPr lang="en-US"/>
          </a:p>
        </p:txBody>
      </p:sp>
      <p:sp>
        <p:nvSpPr>
          <p:cNvPr id="4" name="Text Placeholder 3">
            <a:extLst>
              <a:ext uri="{FF2B5EF4-FFF2-40B4-BE49-F238E27FC236}">
                <a16:creationId xmlns:a16="http://schemas.microsoft.com/office/drawing/2014/main" id="{9446C156-C01A-1444-BAAC-3B4F3191CF96}"/>
              </a:ext>
            </a:extLst>
          </p:cNvPr>
          <p:cNvSpPr>
            <a:spLocks noGrp="1"/>
          </p:cNvSpPr>
          <p:nvPr>
            <p:ph type="body" sz="quarter" idx="12"/>
          </p:nvPr>
        </p:nvSpPr>
        <p:spPr/>
        <p:txBody>
          <a:bodyPr/>
          <a:lstStyle/>
          <a:p>
            <a:r>
              <a:rPr lang="en-US"/>
              <a:t>Engagement on Reopening - School Leader Overview</a:t>
            </a:r>
          </a:p>
        </p:txBody>
      </p:sp>
      <p:sp>
        <p:nvSpPr>
          <p:cNvPr id="5" name="Date Placeholder 4">
            <a:extLst>
              <a:ext uri="{FF2B5EF4-FFF2-40B4-BE49-F238E27FC236}">
                <a16:creationId xmlns:a16="http://schemas.microsoft.com/office/drawing/2014/main" id="{626C30B4-D8FB-7B44-9FAB-E86594C53650}"/>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2B82B106-39F8-FC4D-A86C-2D5F0774D5AF}"/>
              </a:ext>
            </a:extLst>
          </p:cNvPr>
          <p:cNvSpPr>
            <a:spLocks noGrp="1"/>
          </p:cNvSpPr>
          <p:nvPr>
            <p:ph type="sldNum" sz="quarter" idx="14"/>
          </p:nvPr>
        </p:nvSpPr>
        <p:spPr/>
        <p:txBody>
          <a:bodyPr/>
          <a:lstStyle/>
          <a:p>
            <a:pPr>
              <a:defRPr/>
            </a:pPr>
            <a:fld id="{2571598C-97D3-4479-96B5-31C283AC87D6}" type="slidenum">
              <a:rPr lang="en-US" altLang="en-US" smtClean="0"/>
              <a:pPr>
                <a:defRPr/>
              </a:pPr>
              <a:t>26</a:t>
            </a:fld>
            <a:endParaRPr lang="en-US" altLang="en-US"/>
          </a:p>
        </p:txBody>
      </p:sp>
      <p:graphicFrame>
        <p:nvGraphicFramePr>
          <p:cNvPr id="3" name="Diagram 2">
            <a:extLst>
              <a:ext uri="{FF2B5EF4-FFF2-40B4-BE49-F238E27FC236}">
                <a16:creationId xmlns:a16="http://schemas.microsoft.com/office/drawing/2014/main" id="{F9E77A2D-873F-4486-AC5D-012B2FB73106}"/>
              </a:ext>
            </a:extLst>
          </p:cNvPr>
          <p:cNvGraphicFramePr/>
          <p:nvPr>
            <p:extLst>
              <p:ext uri="{D42A27DB-BD31-4B8C-83A1-F6EECF244321}">
                <p14:modId xmlns:p14="http://schemas.microsoft.com/office/powerpoint/2010/main" val="529871993"/>
              </p:ext>
            </p:extLst>
          </p:nvPr>
        </p:nvGraphicFramePr>
        <p:xfrm>
          <a:off x="508000" y="1611219"/>
          <a:ext cx="11176000" cy="4865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674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126F-4009-054F-A217-9C943AD7D5D7}"/>
              </a:ext>
            </a:extLst>
          </p:cNvPr>
          <p:cNvSpPr>
            <a:spLocks noGrp="1"/>
          </p:cNvSpPr>
          <p:nvPr>
            <p:ph type="title"/>
          </p:nvPr>
        </p:nvSpPr>
        <p:spPr/>
        <p:txBody>
          <a:bodyPr/>
          <a:lstStyle/>
          <a:p>
            <a:pPr algn="ctr"/>
            <a:r>
              <a:rPr lang="en-US">
                <a:ea typeface="MS PGothic"/>
              </a:rPr>
              <a:t>Within the baseline expectations, our Reopen Community Corps will engage on two key questions in November and December.</a:t>
            </a:r>
          </a:p>
        </p:txBody>
      </p:sp>
      <p:sp>
        <p:nvSpPr>
          <p:cNvPr id="4" name="Text Placeholder 3">
            <a:extLst>
              <a:ext uri="{FF2B5EF4-FFF2-40B4-BE49-F238E27FC236}">
                <a16:creationId xmlns:a16="http://schemas.microsoft.com/office/drawing/2014/main" id="{9446C156-C01A-1444-BAAC-3B4F3191CF96}"/>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626C30B4-D8FB-7B44-9FAB-E86594C53650}"/>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2B82B106-39F8-FC4D-A86C-2D5F0774D5AF}"/>
              </a:ext>
            </a:extLst>
          </p:cNvPr>
          <p:cNvSpPr>
            <a:spLocks noGrp="1"/>
          </p:cNvSpPr>
          <p:nvPr>
            <p:ph type="sldNum" sz="quarter" idx="14"/>
          </p:nvPr>
        </p:nvSpPr>
        <p:spPr/>
        <p:txBody>
          <a:bodyPr/>
          <a:lstStyle/>
          <a:p>
            <a:pPr>
              <a:defRPr/>
            </a:pPr>
            <a:fld id="{2571598C-97D3-4479-96B5-31C283AC87D6}" type="slidenum">
              <a:rPr lang="en-US" altLang="en-US" smtClean="0"/>
              <a:pPr>
                <a:defRPr/>
              </a:pPr>
              <a:t>27</a:t>
            </a:fld>
            <a:endParaRPr lang="en-US" altLang="en-US"/>
          </a:p>
        </p:txBody>
      </p:sp>
      <p:sp>
        <p:nvSpPr>
          <p:cNvPr id="8" name="Rectangle 7">
            <a:extLst>
              <a:ext uri="{FF2B5EF4-FFF2-40B4-BE49-F238E27FC236}">
                <a16:creationId xmlns:a16="http://schemas.microsoft.com/office/drawing/2014/main" id="{A28ECE8C-68F5-A041-B266-53707ECF4584}"/>
              </a:ext>
            </a:extLst>
          </p:cNvPr>
          <p:cNvSpPr/>
          <p:nvPr/>
        </p:nvSpPr>
        <p:spPr>
          <a:xfrm>
            <a:off x="1429508" y="2646998"/>
            <a:ext cx="9332984" cy="2290762"/>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rPr>
              <a:t>Instructional Model</a:t>
            </a:r>
            <a:r>
              <a:rPr lang="en-US" sz="2400">
                <a:solidFill>
                  <a:schemeClr val="bg1"/>
                </a:solidFill>
              </a:rPr>
              <a:t>: How can the instructional model meet </a:t>
            </a:r>
            <a:br>
              <a:rPr lang="en-US" sz="2400"/>
            </a:br>
            <a:r>
              <a:rPr lang="en-US" sz="2400">
                <a:solidFill>
                  <a:schemeClr val="bg1"/>
                </a:solidFill>
              </a:rPr>
              <a:t>the baseline expectations and a school’s unique goals?</a:t>
            </a:r>
          </a:p>
          <a:p>
            <a:pPr algn="ctr"/>
            <a:endParaRPr lang="en-US" sz="2400">
              <a:solidFill>
                <a:schemeClr val="bg1"/>
              </a:solidFill>
            </a:endParaRPr>
          </a:p>
          <a:p>
            <a:pPr algn="ctr"/>
            <a:endParaRPr lang="en-US" sz="2400">
              <a:solidFill>
                <a:schemeClr val="bg1"/>
              </a:solidFill>
            </a:endParaRPr>
          </a:p>
          <a:p>
            <a:pPr algn="ctr"/>
            <a:r>
              <a:rPr lang="en-US" sz="2400" b="1"/>
              <a:t>Grades/Classes</a:t>
            </a:r>
            <a:r>
              <a:rPr lang="en-US" sz="2400"/>
              <a:t>: What is the best way to select which grades/classrooms to open for in-person learning (IPL) and CARE Classrooms for Term 3?</a:t>
            </a:r>
            <a:r>
              <a:rPr lang="en-US" sz="2400">
                <a:solidFill>
                  <a:schemeClr val="bg1"/>
                </a:solidFill>
              </a:rPr>
              <a:t> </a:t>
            </a:r>
            <a:endParaRPr lang="en-US" sz="2400">
              <a:solidFill>
                <a:schemeClr val="accent2">
                  <a:lumMod val="60000"/>
                  <a:lumOff val="40000"/>
                </a:schemeClr>
              </a:solidFill>
              <a:cs typeface="Calibri"/>
            </a:endParaRPr>
          </a:p>
        </p:txBody>
      </p:sp>
    </p:spTree>
    <p:extLst>
      <p:ext uri="{BB962C8B-B14F-4D97-AF65-F5344CB8AC3E}">
        <p14:creationId xmlns:p14="http://schemas.microsoft.com/office/powerpoint/2010/main" val="1097970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t>Engagement Pillars: In-Person Learning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28</a:t>
            </a:fld>
            <a:endParaRPr lang="en-US" altLang="en-US"/>
          </a:p>
        </p:txBody>
      </p:sp>
      <p:sp>
        <p:nvSpPr>
          <p:cNvPr id="8" name="Rectangle 7">
            <a:extLst>
              <a:ext uri="{FF2B5EF4-FFF2-40B4-BE49-F238E27FC236}">
                <a16:creationId xmlns:a16="http://schemas.microsoft.com/office/drawing/2014/main" id="{D8B077BC-C4AD-4364-9CFB-4BA708EDFC07}"/>
              </a:ext>
            </a:extLst>
          </p:cNvPr>
          <p:cNvSpPr/>
          <p:nvPr/>
        </p:nvSpPr>
        <p:spPr>
          <a:xfrm>
            <a:off x="1429508" y="2009173"/>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Leverage collaborative planning structures (“</a:t>
            </a:r>
            <a:r>
              <a:rPr lang="en-US" sz="2400" b="1" u="sng">
                <a:solidFill>
                  <a:schemeClr val="bg1"/>
                </a:solidFill>
                <a:ea typeface="+mn-lt"/>
                <a:cs typeface="+mn-lt"/>
              </a:rPr>
              <a:t>reopen community corps</a:t>
            </a:r>
            <a:r>
              <a:rPr lang="en-US" sz="2400">
                <a:solidFill>
                  <a:schemeClr val="bg1"/>
                </a:solidFill>
                <a:ea typeface="+mn-lt"/>
                <a:cs typeface="+mn-lt"/>
              </a:rPr>
              <a:t>”)</a:t>
            </a:r>
            <a:r>
              <a:rPr lang="en-US" sz="2400">
                <a:solidFill>
                  <a:schemeClr val="bg1"/>
                </a:solidFill>
                <a:cs typeface="Calibri"/>
              </a:rPr>
              <a:t> to understand school-specific context for feedback and school planning. </a:t>
            </a:r>
          </a:p>
        </p:txBody>
      </p:sp>
      <p:sp>
        <p:nvSpPr>
          <p:cNvPr id="9" name="Rectangle 8">
            <a:extLst>
              <a:ext uri="{FF2B5EF4-FFF2-40B4-BE49-F238E27FC236}">
                <a16:creationId xmlns:a16="http://schemas.microsoft.com/office/drawing/2014/main" id="{104713C8-2ABA-437E-B39B-5675CA7BAA43}"/>
              </a:ext>
            </a:extLst>
          </p:cNvPr>
          <p:cNvSpPr/>
          <p:nvPr/>
        </p:nvSpPr>
        <p:spPr>
          <a:xfrm>
            <a:off x="1429508" y="3429000"/>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Commit to</a:t>
            </a:r>
            <a:r>
              <a:rPr lang="en-US" sz="2400" b="1">
                <a:solidFill>
                  <a:schemeClr val="bg1"/>
                </a:solidFill>
                <a:cs typeface="Calibri"/>
              </a:rPr>
              <a:t> </a:t>
            </a:r>
            <a:r>
              <a:rPr lang="en-US" sz="2400" b="1" u="sng">
                <a:solidFill>
                  <a:schemeClr val="bg1"/>
                </a:solidFill>
                <a:cs typeface="Calibri"/>
              </a:rPr>
              <a:t>baseline expectations</a:t>
            </a:r>
            <a:r>
              <a:rPr lang="en-US" sz="2400" b="1">
                <a:solidFill>
                  <a:schemeClr val="bg1"/>
                </a:solidFill>
                <a:cs typeface="Calibri"/>
              </a:rPr>
              <a:t> </a:t>
            </a:r>
            <a:r>
              <a:rPr lang="en-US" sz="2400">
                <a:solidFill>
                  <a:schemeClr val="bg1"/>
                </a:solidFill>
                <a:cs typeface="Calibri"/>
              </a:rPr>
              <a:t>to ensure equity of access and opportunity across DCPS. </a:t>
            </a:r>
            <a:endParaRPr lang="en-US" sz="2400">
              <a:solidFill>
                <a:schemeClr val="accent2">
                  <a:lumMod val="60000"/>
                  <a:lumOff val="40000"/>
                </a:schemeClr>
              </a:solidFill>
              <a:cs typeface="Calibri"/>
            </a:endParaRPr>
          </a:p>
        </p:txBody>
      </p:sp>
      <p:sp>
        <p:nvSpPr>
          <p:cNvPr id="10" name="Rectangle 9">
            <a:extLst>
              <a:ext uri="{FF2B5EF4-FFF2-40B4-BE49-F238E27FC236}">
                <a16:creationId xmlns:a16="http://schemas.microsoft.com/office/drawing/2014/main" id="{B6A43BD3-DE9C-4A5D-8DF9-405D2DA40064}"/>
              </a:ext>
            </a:extLst>
          </p:cNvPr>
          <p:cNvSpPr/>
          <p:nvPr/>
        </p:nvSpPr>
        <p:spPr>
          <a:xfrm>
            <a:off x="1429508" y="4848827"/>
            <a:ext cx="9332984" cy="879120"/>
          </a:xfrm>
          <a:prstGeom prst="rect">
            <a:avLst/>
          </a:prstGeom>
          <a:solidFill>
            <a:srgbClr val="005283"/>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Maximize the short </a:t>
            </a:r>
            <a:r>
              <a:rPr lang="en-US" sz="2400" b="1" u="sng">
                <a:solidFill>
                  <a:schemeClr val="bg1"/>
                </a:solidFill>
                <a:cs typeface="Calibri"/>
              </a:rPr>
              <a:t>window of time </a:t>
            </a:r>
            <a:r>
              <a:rPr lang="en-US" sz="2400">
                <a:solidFill>
                  <a:schemeClr val="bg1"/>
                </a:solidFill>
                <a:cs typeface="Calibri"/>
              </a:rPr>
              <a:t>(November to early December) to engage in Term 3 planning before implementation needs to occur. </a:t>
            </a:r>
            <a:endParaRPr lang="en-US" sz="2400">
              <a:solidFill>
                <a:schemeClr val="accent2">
                  <a:lumMod val="60000"/>
                  <a:lumOff val="40000"/>
                </a:schemeClr>
              </a:solidFill>
              <a:cs typeface="Calibri"/>
            </a:endParaRPr>
          </a:p>
        </p:txBody>
      </p:sp>
    </p:spTree>
    <p:extLst>
      <p:ext uri="{BB962C8B-B14F-4D97-AF65-F5344CB8AC3E}">
        <p14:creationId xmlns:p14="http://schemas.microsoft.com/office/powerpoint/2010/main" val="1021534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B6D2-2BCC-4F89-B75C-AAE1AC6603F3}"/>
              </a:ext>
            </a:extLst>
          </p:cNvPr>
          <p:cNvSpPr>
            <a:spLocks noGrp="1"/>
          </p:cNvSpPr>
          <p:nvPr>
            <p:ph type="title"/>
          </p:nvPr>
        </p:nvSpPr>
        <p:spPr/>
        <p:txBody>
          <a:bodyPr/>
          <a:lstStyle/>
          <a:p>
            <a:pPr algn="ctr"/>
            <a:r>
              <a:rPr lang="en-US">
                <a:ea typeface="MS PGothic"/>
              </a:rPr>
              <a:t>Week by Week Engagement Timing </a:t>
            </a:r>
            <a:endParaRPr lang="en-US"/>
          </a:p>
        </p:txBody>
      </p:sp>
      <p:sp>
        <p:nvSpPr>
          <p:cNvPr id="4" name="Text Placeholder 3">
            <a:extLst>
              <a:ext uri="{FF2B5EF4-FFF2-40B4-BE49-F238E27FC236}">
                <a16:creationId xmlns:a16="http://schemas.microsoft.com/office/drawing/2014/main" id="{F1BB6D56-E3C1-4572-853D-B9BF417ED577}"/>
              </a:ext>
            </a:extLst>
          </p:cNvPr>
          <p:cNvSpPr>
            <a:spLocks noGrp="1"/>
          </p:cNvSpPr>
          <p:nvPr>
            <p:ph type="body" sz="quarter" idx="12"/>
          </p:nvPr>
        </p:nvSpPr>
        <p:spPr/>
        <p:txBody>
          <a:bodyPr/>
          <a:lstStyle/>
          <a:p>
            <a:r>
              <a:rPr lang="en-US">
                <a:ea typeface="+mn-lt"/>
                <a:cs typeface="+mn-lt"/>
              </a:rPr>
              <a:t>Reopen Community Corps </a:t>
            </a:r>
            <a:endParaRPr lang="en-US"/>
          </a:p>
        </p:txBody>
      </p:sp>
      <p:sp>
        <p:nvSpPr>
          <p:cNvPr id="5" name="Date Placeholder 4">
            <a:extLst>
              <a:ext uri="{FF2B5EF4-FFF2-40B4-BE49-F238E27FC236}">
                <a16:creationId xmlns:a16="http://schemas.microsoft.com/office/drawing/2014/main" id="{EBF93CD0-6D5B-43B8-9D84-E3A0251F5274}"/>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37F7187F-2A98-4C14-ADB1-A3467DE5E55E}"/>
              </a:ext>
            </a:extLst>
          </p:cNvPr>
          <p:cNvSpPr>
            <a:spLocks noGrp="1"/>
          </p:cNvSpPr>
          <p:nvPr>
            <p:ph type="sldNum" sz="quarter" idx="14"/>
          </p:nvPr>
        </p:nvSpPr>
        <p:spPr/>
        <p:txBody>
          <a:bodyPr/>
          <a:lstStyle/>
          <a:p>
            <a:pPr>
              <a:defRPr/>
            </a:pPr>
            <a:fld id="{2571598C-97D3-4479-96B5-31C283AC87D6}" type="slidenum">
              <a:rPr lang="en-US" altLang="en-US"/>
              <a:pPr>
                <a:defRPr/>
              </a:pPr>
              <a:t>29</a:t>
            </a:fld>
            <a:endParaRPr lang="en-US" altLang="en-US"/>
          </a:p>
        </p:txBody>
      </p:sp>
      <p:graphicFrame>
        <p:nvGraphicFramePr>
          <p:cNvPr id="3" name="Table 6">
            <a:extLst>
              <a:ext uri="{FF2B5EF4-FFF2-40B4-BE49-F238E27FC236}">
                <a16:creationId xmlns:a16="http://schemas.microsoft.com/office/drawing/2014/main" id="{216C29E9-1B72-4253-A24A-12AF92935CCA}"/>
              </a:ext>
            </a:extLst>
          </p:cNvPr>
          <p:cNvGraphicFramePr>
            <a:graphicFrameLocks noGrp="1"/>
          </p:cNvGraphicFramePr>
          <p:nvPr>
            <p:extLst>
              <p:ext uri="{D42A27DB-BD31-4B8C-83A1-F6EECF244321}">
                <p14:modId xmlns:p14="http://schemas.microsoft.com/office/powerpoint/2010/main" val="1084603710"/>
              </p:ext>
            </p:extLst>
          </p:nvPr>
        </p:nvGraphicFramePr>
        <p:xfrm>
          <a:off x="1621396" y="1649178"/>
          <a:ext cx="9886949" cy="4772394"/>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486933184"/>
                    </a:ext>
                  </a:extLst>
                </a:gridCol>
                <a:gridCol w="2324101">
                  <a:extLst>
                    <a:ext uri="{9D8B030D-6E8A-4147-A177-3AD203B41FA5}">
                      <a16:colId xmlns:a16="http://schemas.microsoft.com/office/drawing/2014/main" val="646868209"/>
                    </a:ext>
                  </a:extLst>
                </a:gridCol>
                <a:gridCol w="2004058">
                  <a:extLst>
                    <a:ext uri="{9D8B030D-6E8A-4147-A177-3AD203B41FA5}">
                      <a16:colId xmlns:a16="http://schemas.microsoft.com/office/drawing/2014/main" val="538505439"/>
                    </a:ext>
                  </a:extLst>
                </a:gridCol>
                <a:gridCol w="2093595">
                  <a:extLst>
                    <a:ext uri="{9D8B030D-6E8A-4147-A177-3AD203B41FA5}">
                      <a16:colId xmlns:a16="http://schemas.microsoft.com/office/drawing/2014/main" val="3810114167"/>
                    </a:ext>
                  </a:extLst>
                </a:gridCol>
                <a:gridCol w="2093595">
                  <a:extLst>
                    <a:ext uri="{9D8B030D-6E8A-4147-A177-3AD203B41FA5}">
                      <a16:colId xmlns:a16="http://schemas.microsoft.com/office/drawing/2014/main" val="3584633144"/>
                    </a:ext>
                  </a:extLst>
                </a:gridCol>
              </a:tblGrid>
              <a:tr h="475050">
                <a:tc>
                  <a:txBody>
                    <a:bodyPr/>
                    <a:lstStyle/>
                    <a:p>
                      <a:pPr algn="ctr"/>
                      <a:r>
                        <a:rPr lang="en-US" sz="1400" b="1"/>
                        <a:t>Week of…</a:t>
                      </a:r>
                    </a:p>
                  </a:txBody>
                  <a:tcPr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400" b="1"/>
                        <a:t>School Leaders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400" b="1"/>
                        <a:t>Reopen Community Corps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400" b="1"/>
                        <a:t>School Leaders / </a:t>
                      </a:r>
                      <a:br>
                        <a:rPr lang="en-US" sz="1400" b="1"/>
                      </a:br>
                      <a:r>
                        <a:rPr lang="en-US" sz="1400" b="1"/>
                        <a:t>All School Staff</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400" b="1"/>
                        <a:t>School Leaders / Families and Communities</a:t>
                      </a:r>
                    </a:p>
                  </a:txBody>
                  <a:tcPr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71720602"/>
                  </a:ext>
                </a:extLst>
              </a:tr>
              <a:tr h="279441">
                <a:tc>
                  <a:txBody>
                    <a:bodyPr/>
                    <a:lstStyle/>
                    <a:p>
                      <a:pPr algn="ctr"/>
                      <a:r>
                        <a:rPr lang="en-US" sz="1400" b="1"/>
                        <a:t>11/16</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rowSpan="2">
                  <a:txBody>
                    <a:bodyPr/>
                    <a:lstStyle/>
                    <a:p>
                      <a:pPr algn="ctr"/>
                      <a:r>
                        <a:rPr lang="en-US" sz="1500"/>
                        <a:t>Engage with Cluster; Corps Outreach and Kick-Off</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rowSpan="2">
                  <a:txBody>
                    <a:bodyPr/>
                    <a:lstStyle/>
                    <a:p>
                      <a:pPr algn="ctr"/>
                      <a:r>
                        <a:rPr lang="en-US" sz="1500"/>
                        <a:t>Corps Outreach and Kick-Off (Meeting 1)</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2525951185"/>
                  </a:ext>
                </a:extLst>
              </a:tr>
              <a:tr h="279441">
                <a:tc>
                  <a:txBody>
                    <a:bodyPr/>
                    <a:lstStyle/>
                    <a:p>
                      <a:pPr algn="ctr"/>
                      <a:r>
                        <a:rPr lang="en-US" sz="1400" b="1"/>
                        <a:t>11/23</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vMerge="1">
                  <a:txBody>
                    <a:bodyPr/>
                    <a:lstStyle/>
                    <a:p>
                      <a:endParaRPr lang="en-US" sz="1400"/>
                    </a:p>
                  </a:txBody>
                  <a:tcPr/>
                </a:tc>
                <a:tc vMerge="1">
                  <a:txBody>
                    <a:bodyPr/>
                    <a:lstStyle/>
                    <a:p>
                      <a:endParaRPr lang="en-US" sz="1400"/>
                    </a:p>
                  </a:txBody>
                  <a:tcPr/>
                </a:tc>
                <a:tc>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2746898381"/>
                  </a:ext>
                </a:extLst>
              </a:tr>
              <a:tr h="279441">
                <a:tc>
                  <a:txBody>
                    <a:bodyPr/>
                    <a:lstStyle/>
                    <a:p>
                      <a:pPr algn="ctr"/>
                      <a:r>
                        <a:rPr lang="en-US" sz="1400" b="1"/>
                        <a:t>11/30</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2">
                  <a:txBody>
                    <a:bodyPr/>
                    <a:lstStyle/>
                    <a:p>
                      <a:pPr algn="ctr"/>
                      <a:r>
                        <a:rPr lang="en-US" sz="1500"/>
                        <a:t>Planning Meetings with Corps and Finalize School Recommendation by 12/11</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2">
                  <a:txBody>
                    <a:bodyPr/>
                    <a:lstStyle/>
                    <a:p>
                      <a:pPr algn="ctr"/>
                      <a:r>
                        <a:rPr lang="en-US" sz="1500"/>
                        <a:t>Planning Meetings with Corps (Meeting 2 and 3)</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3">
                  <a:txBody>
                    <a:bodyPr/>
                    <a:lstStyle/>
                    <a:p>
                      <a:pPr lvl="0" algn="ctr">
                        <a:buNone/>
                      </a:pPr>
                      <a:endParaRPr lang="en-US" sz="15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rowSpan="3">
                  <a:txBody>
                    <a:bodyPr/>
                    <a:lstStyle/>
                    <a:p>
                      <a:pPr algn="ctr"/>
                      <a:endParaRPr lang="en-US" sz="1500"/>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2794844681"/>
                  </a:ext>
                </a:extLst>
              </a:tr>
              <a:tr h="259772">
                <a:tc>
                  <a:txBody>
                    <a:bodyPr/>
                    <a:lstStyle/>
                    <a:p>
                      <a:pPr algn="ctr"/>
                      <a:r>
                        <a:rPr lang="en-US" sz="1400" b="1"/>
                        <a:t>12/7</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lang="en-US" sz="1400"/>
                    </a:p>
                  </a:txBody>
                  <a:tcPr/>
                </a:tc>
                <a:tc vMerge="1">
                  <a:txBody>
                    <a:bodyPr/>
                    <a:lstStyle/>
                    <a:p>
                      <a:endParaRPr lang="en-US" sz="1400"/>
                    </a:p>
                  </a:txBody>
                  <a:tcPr/>
                </a:tc>
                <a:tc vMerge="1">
                  <a:txBody>
                    <a:bodyPr/>
                    <a:lstStyle/>
                    <a:p>
                      <a:endParaRPr lang="en-US"/>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vMerge="1">
                  <a:txBody>
                    <a:bodyPr/>
                    <a:lstStyle/>
                    <a:p>
                      <a:endParaRPr lang="en-US"/>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4143580560"/>
                  </a:ext>
                </a:extLst>
              </a:tr>
              <a:tr h="475050">
                <a:tc>
                  <a:txBody>
                    <a:bodyPr/>
                    <a:lstStyle/>
                    <a:p>
                      <a:pPr algn="ctr"/>
                      <a:r>
                        <a:rPr lang="en-US" sz="1400" b="1">
                          <a:solidFill>
                            <a:schemeClr val="tx1"/>
                          </a:solidFill>
                        </a:rPr>
                        <a:t>12/14</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lang="en-US" sz="1500">
                          <a:solidFill>
                            <a:schemeClr val="tx1"/>
                          </a:solidFill>
                        </a:rPr>
                        <a:t>Planning to Engage all Staff and Communities after Break</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vMerge="1">
                  <a:txBody>
                    <a:bodyPr/>
                    <a:lstStyle/>
                    <a:p>
                      <a:endParaRPr lang="en-US"/>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vMerge="1">
                  <a:txBody>
                    <a:bodyPr/>
                    <a:lstStyle/>
                    <a:p>
                      <a:endParaRPr lang="en-US"/>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2103815583"/>
                  </a:ext>
                </a:extLst>
              </a:tr>
              <a:tr h="279441">
                <a:tc>
                  <a:txBody>
                    <a:bodyPr/>
                    <a:lstStyle/>
                    <a:p>
                      <a:pPr algn="ctr"/>
                      <a:endParaRPr lang="en-US" sz="1400" b="1"/>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gn="ctr"/>
                      <a:r>
                        <a:rPr lang="en-US" sz="1500"/>
                        <a:t>Winter Break</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gn="ctr"/>
                      <a:r>
                        <a:rPr lang="en-US" sz="1500"/>
                        <a:t>Winter Break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gn="ctr"/>
                      <a:r>
                        <a:rPr lang="en-US" sz="1500"/>
                        <a:t>Winter Break</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a:t>Winter Break</a:t>
                      </a:r>
                    </a:p>
                  </a:txBody>
                  <a:tcPr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47605161"/>
                  </a:ext>
                </a:extLst>
              </a:tr>
              <a:tr h="279441">
                <a:tc>
                  <a:txBody>
                    <a:bodyPr/>
                    <a:lstStyle/>
                    <a:p>
                      <a:pPr algn="ctr"/>
                      <a:r>
                        <a:rPr lang="en-US" sz="1400" b="1"/>
                        <a:t>1/4</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5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40000"/>
                        <a:lumOff val="60000"/>
                      </a:schemeClr>
                    </a:solidFill>
                  </a:tcPr>
                </a:tc>
                <a:tc rowSpan="4">
                  <a:txBody>
                    <a:bodyPr/>
                    <a:lstStyle/>
                    <a:p>
                      <a:pPr algn="ctr"/>
                      <a:r>
                        <a:rPr lang="en-US" sz="1500"/>
                        <a:t>Share detailed plan and engagement timeline with Corps (Meeting 4)</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40000"/>
                        <a:lumOff val="60000"/>
                      </a:schemeClr>
                    </a:solidFill>
                  </a:tcPr>
                </a:tc>
                <a:tc rowSpan="4">
                  <a:txBody>
                    <a:bodyPr/>
                    <a:lstStyle/>
                    <a:p>
                      <a:pPr algn="ctr"/>
                      <a:r>
                        <a:rPr lang="en-US" sz="1500"/>
                        <a:t>Share Plans with Staff Members and Community</a:t>
                      </a:r>
                    </a:p>
                    <a:p>
                      <a:pPr algn="ctr"/>
                      <a:r>
                        <a:rPr lang="en-US" sz="1500"/>
                        <a:t>/Begin Preparing for Term 3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40000"/>
                        <a:lumOff val="60000"/>
                      </a:schemeClr>
                    </a:solidFill>
                  </a:tcPr>
                </a:tc>
                <a:tc row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a:t>Share Plans with Staff Members and Community / Begin Preparing for Term 3</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1340411391"/>
                  </a:ext>
                </a:extLst>
              </a:tr>
              <a:tr h="279441">
                <a:tc>
                  <a:txBody>
                    <a:bodyPr/>
                    <a:lstStyle/>
                    <a:p>
                      <a:pPr algn="ctr"/>
                      <a:r>
                        <a:rPr lang="en-US" sz="1400" b="1"/>
                        <a:t>1/11</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5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p>
                  </a:txBody>
                  <a:tcPr/>
                </a:tc>
                <a:tc vMerge="1">
                  <a:txBody>
                    <a:bodyPr/>
                    <a:lstStyle/>
                    <a:p>
                      <a:endParaRPr lang="en-US" sz="1400"/>
                    </a:p>
                  </a:txBody>
                  <a:tcPr/>
                </a:tc>
                <a:extLst>
                  <a:ext uri="{0D108BD9-81ED-4DB2-BD59-A6C34878D82A}">
                    <a16:rowId xmlns:a16="http://schemas.microsoft.com/office/drawing/2014/main" val="671114409"/>
                  </a:ext>
                </a:extLst>
              </a:tr>
              <a:tr h="279441">
                <a:tc>
                  <a:txBody>
                    <a:bodyPr/>
                    <a:lstStyle/>
                    <a:p>
                      <a:pPr algn="ctr"/>
                      <a:r>
                        <a:rPr lang="en-US" sz="1400" b="1"/>
                        <a:t>1/21 (1/18-20 Holidays)</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a:endParaRPr lang="en-US" sz="15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endParaRPr lang="en-US" sz="1400"/>
                    </a:p>
                  </a:txBody>
                  <a:tcPr>
                    <a:solidFill>
                      <a:schemeClr val="accent4">
                        <a:lumMod val="40000"/>
                        <a:lumOff val="6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p>
                  </a:txBody>
                  <a:tcPr>
                    <a:solidFill>
                      <a:schemeClr val="accent4">
                        <a:lumMod val="40000"/>
                        <a:lumOff val="60000"/>
                      </a:schemeClr>
                    </a:solidFill>
                  </a:tcPr>
                </a:tc>
                <a:extLst>
                  <a:ext uri="{0D108BD9-81ED-4DB2-BD59-A6C34878D82A}">
                    <a16:rowId xmlns:a16="http://schemas.microsoft.com/office/drawing/2014/main" val="3064738431"/>
                  </a:ext>
                </a:extLst>
              </a:tr>
              <a:tr h="279441">
                <a:tc>
                  <a:txBody>
                    <a:bodyPr/>
                    <a:lstStyle/>
                    <a:p>
                      <a:pPr algn="ctr"/>
                      <a:r>
                        <a:rPr lang="en-US" sz="1400" b="1"/>
                        <a:t>1/25</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4">
                        <a:lumMod val="40000"/>
                        <a:lumOff val="60000"/>
                      </a:schemeClr>
                    </a:solidFill>
                  </a:tcPr>
                </a:tc>
                <a:tc>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accent4">
                        <a:lumMod val="40000"/>
                        <a:lumOff val="60000"/>
                      </a:schemeClr>
                    </a:solidFill>
                  </a:tcPr>
                </a:tc>
                <a:tc vMerge="1">
                  <a:txBody>
                    <a:bodyPr/>
                    <a:lstStyle/>
                    <a:p>
                      <a:endParaRPr lang="en-US" sz="1400"/>
                    </a:p>
                  </a:txBody>
                  <a:tcPr>
                    <a:solidFill>
                      <a:schemeClr val="accent4">
                        <a:lumMod val="40000"/>
                        <a:lumOff val="6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p>
                  </a:txBody>
                  <a:tcPr>
                    <a:solidFill>
                      <a:schemeClr val="accent4">
                        <a:lumMod val="40000"/>
                        <a:lumOff val="60000"/>
                      </a:schemeClr>
                    </a:solidFill>
                  </a:tcPr>
                </a:tc>
                <a:extLst>
                  <a:ext uri="{0D108BD9-81ED-4DB2-BD59-A6C34878D82A}">
                    <a16:rowId xmlns:a16="http://schemas.microsoft.com/office/drawing/2014/main" val="1386948302"/>
                  </a:ext>
                </a:extLst>
              </a:tr>
              <a:tr h="307074">
                <a:tc>
                  <a:txBody>
                    <a:bodyPr/>
                    <a:lstStyle/>
                    <a:p>
                      <a:pPr algn="ctr"/>
                      <a:r>
                        <a:rPr lang="en-US" sz="1400" b="1"/>
                        <a:t>Term 3 Begins</a:t>
                      </a:r>
                    </a:p>
                  </a:txBody>
                  <a:tcPr/>
                </a:tc>
                <a:tc gridSpan="4">
                  <a:txBody>
                    <a:bodyPr/>
                    <a:lstStyle/>
                    <a:p>
                      <a:r>
                        <a:rPr lang="en-US" sz="1400"/>
                        <a:t>*School leadership is encouraged to continue engaging with the Corps members throughout the Winter-Spring. </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0879907"/>
                  </a:ext>
                </a:extLst>
              </a:tr>
            </a:tbl>
          </a:graphicData>
        </a:graphic>
      </p:graphicFrame>
      <p:sp>
        <p:nvSpPr>
          <p:cNvPr id="15" name="Rectangle 14">
            <a:extLst>
              <a:ext uri="{FF2B5EF4-FFF2-40B4-BE49-F238E27FC236}">
                <a16:creationId xmlns:a16="http://schemas.microsoft.com/office/drawing/2014/main" id="{9DFD2D39-454C-4064-8801-3C0661F14A76}"/>
              </a:ext>
            </a:extLst>
          </p:cNvPr>
          <p:cNvSpPr/>
          <p:nvPr/>
        </p:nvSpPr>
        <p:spPr>
          <a:xfrm>
            <a:off x="270629" y="2112198"/>
            <a:ext cx="1208918" cy="785815"/>
          </a:xfrm>
          <a:prstGeom prst="rect">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rPr>
              <a:t>Set-Up Corps Prior to Thanksgiving</a:t>
            </a:r>
            <a:endParaRPr lang="en-US" sz="1500">
              <a:solidFill>
                <a:schemeClr val="tx1"/>
              </a:solidFill>
              <a:cs typeface="Calibri"/>
            </a:endParaRPr>
          </a:p>
        </p:txBody>
      </p:sp>
      <p:sp>
        <p:nvSpPr>
          <p:cNvPr id="20" name="Rectangle 19">
            <a:extLst>
              <a:ext uri="{FF2B5EF4-FFF2-40B4-BE49-F238E27FC236}">
                <a16:creationId xmlns:a16="http://schemas.microsoft.com/office/drawing/2014/main" id="{CD6E6A5E-42A0-4BD0-A2A9-162C7FC81DB1}"/>
              </a:ext>
            </a:extLst>
          </p:cNvPr>
          <p:cNvSpPr/>
          <p:nvPr/>
        </p:nvSpPr>
        <p:spPr>
          <a:xfrm>
            <a:off x="270629" y="2937102"/>
            <a:ext cx="1208918" cy="1299111"/>
          </a:xfrm>
          <a:prstGeom prst="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rPr>
              <a:t>Corps Engagement and Planning in early December</a:t>
            </a:r>
            <a:endParaRPr lang="en-US" sz="1500">
              <a:solidFill>
                <a:schemeClr val="tx1"/>
              </a:solidFill>
              <a:cs typeface="Calibri"/>
            </a:endParaRPr>
          </a:p>
        </p:txBody>
      </p:sp>
      <p:sp>
        <p:nvSpPr>
          <p:cNvPr id="21" name="Rectangle 20">
            <a:extLst>
              <a:ext uri="{FF2B5EF4-FFF2-40B4-BE49-F238E27FC236}">
                <a16:creationId xmlns:a16="http://schemas.microsoft.com/office/drawing/2014/main" id="{3C282C04-35B8-4664-AA83-148F759ECD51}"/>
              </a:ext>
            </a:extLst>
          </p:cNvPr>
          <p:cNvSpPr/>
          <p:nvPr/>
        </p:nvSpPr>
        <p:spPr>
          <a:xfrm>
            <a:off x="270629" y="4767822"/>
            <a:ext cx="1208918" cy="1082995"/>
          </a:xfrm>
          <a:prstGeom prst="rect">
            <a:avLst/>
          </a:prstGeom>
          <a:solidFill>
            <a:schemeClr val="accent4">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rPr>
              <a:t>Roll-Out and </a:t>
            </a:r>
            <a:r>
              <a:rPr lang="en-US" sz="1500" err="1">
                <a:solidFill>
                  <a:schemeClr val="tx1"/>
                </a:solidFill>
              </a:rPr>
              <a:t>Implemen-tation</a:t>
            </a:r>
            <a:r>
              <a:rPr lang="en-US" sz="1500">
                <a:solidFill>
                  <a:schemeClr val="tx1"/>
                </a:solidFill>
              </a:rPr>
              <a:t> in January</a:t>
            </a:r>
            <a:endParaRPr lang="en-US" sz="1500">
              <a:solidFill>
                <a:schemeClr val="tx1"/>
              </a:solidFill>
              <a:cs typeface="Calibri"/>
            </a:endParaRPr>
          </a:p>
        </p:txBody>
      </p:sp>
      <p:sp>
        <p:nvSpPr>
          <p:cNvPr id="10" name="Rectangle 9">
            <a:extLst>
              <a:ext uri="{FF2B5EF4-FFF2-40B4-BE49-F238E27FC236}">
                <a16:creationId xmlns:a16="http://schemas.microsoft.com/office/drawing/2014/main" id="{D8EE7004-631C-42E3-828C-5D2E04627F15}"/>
              </a:ext>
            </a:extLst>
          </p:cNvPr>
          <p:cNvSpPr/>
          <p:nvPr/>
        </p:nvSpPr>
        <p:spPr>
          <a:xfrm>
            <a:off x="3454401" y="6546749"/>
            <a:ext cx="6620412" cy="23505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i="1">
                <a:solidFill>
                  <a:schemeClr val="tx1"/>
                </a:solidFill>
              </a:rPr>
              <a:t>November – January: Continue to Host Walk-Throughs and Video Tours</a:t>
            </a:r>
            <a:endParaRPr lang="en-US" sz="1400" i="1">
              <a:solidFill>
                <a:schemeClr val="tx1"/>
              </a:solidFill>
              <a:cs typeface="Calibri"/>
            </a:endParaRPr>
          </a:p>
        </p:txBody>
      </p:sp>
    </p:spTree>
    <p:extLst>
      <p:ext uri="{BB962C8B-B14F-4D97-AF65-F5344CB8AC3E}">
        <p14:creationId xmlns:p14="http://schemas.microsoft.com/office/powerpoint/2010/main" val="206199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3</a:t>
            </a:fld>
            <a:endParaRPr lang="en-US" altLang="en-US"/>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1966130"/>
            <a:ext cx="5588000" cy="4281518"/>
          </a:xfrm>
          <a:solidFill>
            <a:schemeClr val="bg1"/>
          </a:solidFill>
        </p:spPr>
        <p:txBody>
          <a:bodyPr/>
          <a:lstStyle/>
          <a:p>
            <a:r>
              <a:rPr lang="en-US" sz="2400" b="1">
                <a:ea typeface="MS PGothic"/>
              </a:rPr>
              <a:t>Welcome</a:t>
            </a:r>
          </a:p>
          <a:p>
            <a:r>
              <a:rPr lang="en-US" sz="2400">
                <a:ea typeface="MS PGothic"/>
              </a:rPr>
              <a:t>Framing and Overview – Why we are here today?</a:t>
            </a:r>
          </a:p>
          <a:p>
            <a:r>
              <a:rPr lang="en-US" sz="2400">
                <a:ea typeface="MS PGothic"/>
              </a:rPr>
              <a:t>Update on DCPS Reopening Planning</a:t>
            </a:r>
          </a:p>
          <a:p>
            <a:r>
              <a:rPr lang="en-US" sz="2400">
                <a:ea typeface="MS PGothic"/>
              </a:rPr>
              <a:t>Reopening Community Corps Overview and Goals </a:t>
            </a:r>
          </a:p>
          <a:p>
            <a:r>
              <a:rPr lang="en-US" sz="2400">
                <a:ea typeface="MS PGothic"/>
              </a:rPr>
              <a:t>School Specific Needs for In-Person Learning</a:t>
            </a:r>
          </a:p>
          <a:p>
            <a:r>
              <a:rPr lang="en-US" sz="2400">
                <a:ea typeface="MS PGothic"/>
              </a:rPr>
              <a:t>Next Steps </a:t>
            </a:r>
            <a:endParaRPr lang="en-US" sz="2400"/>
          </a:p>
          <a:p>
            <a:endParaRPr lang="en-US"/>
          </a:p>
        </p:txBody>
      </p:sp>
    </p:spTree>
    <p:extLst>
      <p:ext uri="{BB962C8B-B14F-4D97-AF65-F5344CB8AC3E}">
        <p14:creationId xmlns:p14="http://schemas.microsoft.com/office/powerpoint/2010/main" val="225009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ea typeface="MS PGothic"/>
              </a:rPr>
              <a:t>Putting It All Together: High-Level Corps Agendas </a:t>
            </a:r>
            <a:endParaRPr lang="en-US"/>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30</a:t>
            </a:fld>
            <a:endParaRPr lang="en-US" altLang="en-US"/>
          </a:p>
        </p:txBody>
      </p:sp>
      <p:graphicFrame>
        <p:nvGraphicFramePr>
          <p:cNvPr id="7" name="Table 7">
            <a:extLst>
              <a:ext uri="{FF2B5EF4-FFF2-40B4-BE49-F238E27FC236}">
                <a16:creationId xmlns:a16="http://schemas.microsoft.com/office/drawing/2014/main" id="{E58176C2-F288-4549-BD6D-CA98F5BAF71D}"/>
              </a:ext>
            </a:extLst>
          </p:cNvPr>
          <p:cNvGraphicFramePr>
            <a:graphicFrameLocks noGrp="1"/>
          </p:cNvGraphicFramePr>
          <p:nvPr>
            <p:extLst>
              <p:ext uri="{D42A27DB-BD31-4B8C-83A1-F6EECF244321}">
                <p14:modId xmlns:p14="http://schemas.microsoft.com/office/powerpoint/2010/main" val="3202216090"/>
              </p:ext>
            </p:extLst>
          </p:nvPr>
        </p:nvGraphicFramePr>
        <p:xfrm>
          <a:off x="508000" y="1800226"/>
          <a:ext cx="11176000" cy="4497377"/>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1862145259"/>
                    </a:ext>
                  </a:extLst>
                </a:gridCol>
                <a:gridCol w="2794000">
                  <a:extLst>
                    <a:ext uri="{9D8B030D-6E8A-4147-A177-3AD203B41FA5}">
                      <a16:colId xmlns:a16="http://schemas.microsoft.com/office/drawing/2014/main" val="3037414268"/>
                    </a:ext>
                  </a:extLst>
                </a:gridCol>
                <a:gridCol w="2794000">
                  <a:extLst>
                    <a:ext uri="{9D8B030D-6E8A-4147-A177-3AD203B41FA5}">
                      <a16:colId xmlns:a16="http://schemas.microsoft.com/office/drawing/2014/main" val="3372035992"/>
                    </a:ext>
                  </a:extLst>
                </a:gridCol>
                <a:gridCol w="2794000">
                  <a:extLst>
                    <a:ext uri="{9D8B030D-6E8A-4147-A177-3AD203B41FA5}">
                      <a16:colId xmlns:a16="http://schemas.microsoft.com/office/drawing/2014/main" val="3676140206"/>
                    </a:ext>
                  </a:extLst>
                </a:gridCol>
              </a:tblGrid>
              <a:tr h="1053137">
                <a:tc>
                  <a:txBody>
                    <a:bodyPr/>
                    <a:lstStyle/>
                    <a:p>
                      <a:r>
                        <a:rPr lang="en-US" sz="2000"/>
                        <a:t>Meeting 1: Kick-Off</a:t>
                      </a:r>
                    </a:p>
                    <a:p>
                      <a:r>
                        <a:rPr lang="en-US" sz="2000"/>
                        <a:t>(Before Thanksgiving)</a:t>
                      </a:r>
                    </a:p>
                  </a:txBody>
                  <a:tcPr/>
                </a:tc>
                <a:tc>
                  <a:txBody>
                    <a:bodyPr/>
                    <a:lstStyle/>
                    <a:p>
                      <a:r>
                        <a:rPr lang="en-US" sz="2000"/>
                        <a:t>Meeting 2: Instructional Models (December) </a:t>
                      </a:r>
                    </a:p>
                  </a:txBody>
                  <a:tcPr/>
                </a:tc>
                <a:tc>
                  <a:txBody>
                    <a:bodyPr/>
                    <a:lstStyle/>
                    <a:p>
                      <a:r>
                        <a:rPr lang="en-US" sz="2000"/>
                        <a:t>Meeting 3: Grade/Classes</a:t>
                      </a:r>
                    </a:p>
                    <a:p>
                      <a:r>
                        <a:rPr lang="en-US" sz="2000"/>
                        <a:t>(December) </a:t>
                      </a:r>
                    </a:p>
                  </a:txBody>
                  <a:tcPr/>
                </a:tc>
                <a:tc>
                  <a:txBody>
                    <a:bodyPr/>
                    <a:lstStyle/>
                    <a:p>
                      <a:r>
                        <a:rPr lang="en-US" sz="2000"/>
                        <a:t>Meeting 4: Prepare to Engage Broadly (January)</a:t>
                      </a:r>
                    </a:p>
                  </a:txBody>
                  <a:tcPr/>
                </a:tc>
                <a:extLst>
                  <a:ext uri="{0D108BD9-81ED-4DB2-BD59-A6C34878D82A}">
                    <a16:rowId xmlns:a16="http://schemas.microsoft.com/office/drawing/2014/main" val="2194140496"/>
                  </a:ext>
                </a:extLst>
              </a:tr>
              <a:tr h="3371300">
                <a:tc>
                  <a:txBody>
                    <a:bodyPr/>
                    <a:lstStyle/>
                    <a:p>
                      <a:pPr marL="342900" indent="-342900">
                        <a:buAutoNum type="arabicPeriod"/>
                      </a:pPr>
                      <a:r>
                        <a:rPr lang="en-US" sz="2000" kern="1200">
                          <a:solidFill>
                            <a:schemeClr val="dk1"/>
                          </a:solidFill>
                          <a:effectLst/>
                          <a:latin typeface="+mn-lt"/>
                          <a:ea typeface="+mn-ea"/>
                          <a:cs typeface="+mn-cs"/>
                        </a:rPr>
                        <a:t>Purpose and Goals</a:t>
                      </a:r>
                    </a:p>
                    <a:p>
                      <a:pPr marL="342900" indent="-342900">
                        <a:buAutoNum type="arabicPeriod"/>
                      </a:pPr>
                      <a:r>
                        <a:rPr lang="en-US" sz="2000" kern="1200">
                          <a:solidFill>
                            <a:schemeClr val="dk1"/>
                          </a:solidFill>
                          <a:effectLst/>
                          <a:latin typeface="+mn-lt"/>
                          <a:ea typeface="+mn-ea"/>
                          <a:cs typeface="+mn-cs"/>
                        </a:rPr>
                        <a:t>Baseline Expectations </a:t>
                      </a:r>
                    </a:p>
                    <a:p>
                      <a:pPr marL="342900" indent="-342900">
                        <a:buAutoNum type="arabicPeriod"/>
                      </a:pPr>
                      <a:r>
                        <a:rPr lang="en-US" sz="2000" kern="1200">
                          <a:solidFill>
                            <a:schemeClr val="dk1"/>
                          </a:solidFill>
                          <a:effectLst/>
                          <a:latin typeface="+mn-lt"/>
                          <a:ea typeface="+mn-ea"/>
                          <a:cs typeface="+mn-cs"/>
                        </a:rPr>
                        <a:t>Key Questions</a:t>
                      </a:r>
                    </a:p>
                    <a:p>
                      <a:pPr marL="342900" indent="-342900">
                        <a:buAutoNum type="arabicPeriod"/>
                      </a:pPr>
                      <a:r>
                        <a:rPr lang="en-US" sz="2000" kern="1200">
                          <a:solidFill>
                            <a:schemeClr val="dk1"/>
                          </a:solidFill>
                          <a:effectLst/>
                          <a:latin typeface="+mn-lt"/>
                          <a:ea typeface="+mn-ea"/>
                          <a:cs typeface="+mn-cs"/>
                        </a:rPr>
                        <a:t>Identify school-specific context  </a:t>
                      </a:r>
                    </a:p>
                    <a:p>
                      <a:pPr marL="0" indent="0">
                        <a:buNone/>
                      </a:pPr>
                      <a:endParaRPr lang="en-US" sz="1600" kern="1200">
                        <a:solidFill>
                          <a:schemeClr val="dk1"/>
                        </a:solidFill>
                        <a:effectLst/>
                        <a:latin typeface="+mn-lt"/>
                        <a:ea typeface="+mn-ea"/>
                        <a:cs typeface="+mn-cs"/>
                      </a:endParaRPr>
                    </a:p>
                    <a:p>
                      <a:pPr marL="0" indent="0">
                        <a:buNone/>
                      </a:pPr>
                      <a:r>
                        <a:rPr lang="en-US" sz="1600" i="1" kern="1200">
                          <a:solidFill>
                            <a:schemeClr val="dk1"/>
                          </a:solidFill>
                          <a:effectLst/>
                          <a:latin typeface="+mn-lt"/>
                          <a:ea typeface="+mn-ea"/>
                          <a:cs typeface="+mn-cs"/>
                        </a:rPr>
                        <a:t>Homework: Gather Student Input, Read about Instructional Models </a:t>
                      </a:r>
                    </a:p>
                  </a:txBody>
                  <a:tcPr/>
                </a:tc>
                <a:tc>
                  <a:txBody>
                    <a:bodyPr/>
                    <a:lstStyle/>
                    <a:p>
                      <a:pPr marL="342900" lvl="0" indent="-342900" fontAlgn="ctr">
                        <a:buAutoNum type="arabicPeriod"/>
                      </a:pPr>
                      <a:r>
                        <a:rPr lang="en-US" sz="2000" kern="1200">
                          <a:solidFill>
                            <a:schemeClr val="dk1"/>
                          </a:solidFill>
                          <a:effectLst/>
                          <a:latin typeface="+mn-lt"/>
                          <a:ea typeface="+mn-ea"/>
                          <a:cs typeface="+mn-cs"/>
                        </a:rPr>
                        <a:t>Lessons learned from CARE classes</a:t>
                      </a:r>
                    </a:p>
                    <a:p>
                      <a:pPr marL="342900" lvl="0" indent="-342900" fontAlgn="ctr">
                        <a:buAutoNum type="arabicPeriod"/>
                      </a:pPr>
                      <a:r>
                        <a:rPr lang="en-US" sz="2000" kern="1200">
                          <a:solidFill>
                            <a:schemeClr val="dk1"/>
                          </a:solidFill>
                          <a:effectLst/>
                          <a:latin typeface="+mn-lt"/>
                          <a:ea typeface="+mn-ea"/>
                          <a:cs typeface="+mn-cs"/>
                        </a:rPr>
                        <a:t>Talk through instructional models and student re-entry</a:t>
                      </a:r>
                      <a:endParaRPr lang="en-US" sz="2000"/>
                    </a:p>
                  </a:txBody>
                  <a:tcPr/>
                </a:tc>
                <a:tc>
                  <a:txBody>
                    <a:bodyPr/>
                    <a:lstStyle/>
                    <a:p>
                      <a:pPr marL="342900" lvl="0" indent="-342900" fontAlgn="ctr">
                        <a:buAutoNum type="arabicPeriod"/>
                      </a:pPr>
                      <a:r>
                        <a:rPr lang="en-US" sz="2000" kern="1200">
                          <a:solidFill>
                            <a:schemeClr val="dk1"/>
                          </a:solidFill>
                          <a:effectLst/>
                          <a:latin typeface="+mn-lt"/>
                          <a:ea typeface="+mn-ea"/>
                          <a:cs typeface="+mn-cs"/>
                        </a:rPr>
                        <a:t>Reflect on Instructional Model – Any adjustments</a:t>
                      </a:r>
                    </a:p>
                    <a:p>
                      <a:pPr marL="342900" lvl="0" indent="-342900" fontAlgn="ctr">
                        <a:buAutoNum type="arabicPeriod"/>
                      </a:pPr>
                      <a:r>
                        <a:rPr lang="en-US" sz="2000" kern="1200">
                          <a:solidFill>
                            <a:schemeClr val="dk1"/>
                          </a:solidFill>
                          <a:effectLst/>
                          <a:latin typeface="+mn-lt"/>
                          <a:ea typeface="+mn-ea"/>
                          <a:cs typeface="+mn-cs"/>
                        </a:rPr>
                        <a:t>Share staffing constraints and planning </a:t>
                      </a:r>
                    </a:p>
                    <a:p>
                      <a:pPr marL="342900" lvl="0" indent="-342900" fontAlgn="ctr">
                        <a:buAutoNum type="arabicPeriod"/>
                      </a:pPr>
                      <a:r>
                        <a:rPr lang="en-US" sz="2000" kern="1200">
                          <a:solidFill>
                            <a:schemeClr val="dk1"/>
                          </a:solidFill>
                          <a:effectLst/>
                          <a:latin typeface="+mn-lt"/>
                          <a:ea typeface="+mn-ea"/>
                          <a:cs typeface="+mn-cs"/>
                        </a:rPr>
                        <a:t>Discuss best practices for community engagement </a:t>
                      </a:r>
                    </a:p>
                    <a:p>
                      <a:pPr marL="342900" lvl="0" indent="-342900">
                        <a:buAutoNum type="arabicPeriod"/>
                      </a:pPr>
                      <a:r>
                        <a:rPr lang="en-US" sz="2000" kern="1200">
                          <a:solidFill>
                            <a:schemeClr val="dk1"/>
                          </a:solidFill>
                          <a:effectLst/>
                          <a:latin typeface="+mn-lt"/>
                          <a:ea typeface="+mn-ea"/>
                          <a:cs typeface="+mn-cs"/>
                        </a:rPr>
                        <a:t>Evaluate community demand</a:t>
                      </a:r>
                    </a:p>
                  </a:txBody>
                  <a:tcPr/>
                </a:tc>
                <a:tc>
                  <a:txBody>
                    <a:bodyPr/>
                    <a:lstStyle/>
                    <a:p>
                      <a:pPr marL="342900" indent="-342900">
                        <a:buAutoNum type="arabicPeriod"/>
                      </a:pPr>
                      <a:r>
                        <a:rPr lang="en-US" sz="2000"/>
                        <a:t>Finalize Instructional Models and Grade/Classes</a:t>
                      </a:r>
                    </a:p>
                    <a:p>
                      <a:pPr marL="342900" indent="-342900">
                        <a:buAutoNum type="arabicPeriod"/>
                      </a:pPr>
                      <a:r>
                        <a:rPr lang="en-US" sz="2000"/>
                        <a:t>Share mechanism to engage staff and community members </a:t>
                      </a:r>
                    </a:p>
                  </a:txBody>
                  <a:tcPr/>
                </a:tc>
                <a:extLst>
                  <a:ext uri="{0D108BD9-81ED-4DB2-BD59-A6C34878D82A}">
                    <a16:rowId xmlns:a16="http://schemas.microsoft.com/office/drawing/2014/main" val="2013765918"/>
                  </a:ext>
                </a:extLst>
              </a:tr>
            </a:tbl>
          </a:graphicData>
        </a:graphic>
      </p:graphicFrame>
    </p:spTree>
    <p:extLst>
      <p:ext uri="{BB962C8B-B14F-4D97-AF65-F5344CB8AC3E}">
        <p14:creationId xmlns:p14="http://schemas.microsoft.com/office/powerpoint/2010/main" val="166372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District of Columbia Public Schools  </a:t>
            </a:r>
            <a:r>
              <a:rPr kumimoji="0" lang="en-US" sz="900" b="0" i="0" u="none" strike="noStrike" kern="1200" cap="none" spc="0" normalizeH="0" baseline="0" noProof="0">
                <a:ln>
                  <a:noFill/>
                </a:ln>
                <a:solidFill>
                  <a:srgbClr val="BFBFBF"/>
                </a:solidFill>
                <a:effectLst/>
                <a:uLnTx/>
                <a:uFillTx/>
                <a:latin typeface="Arial" charset="0"/>
                <a:ea typeface="Geneva" pitchFamily="-110" charset="-128"/>
                <a:cs typeface="Arial" charset="0"/>
              </a:rPr>
              <a:t>|</a:t>
            </a: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571598C-97D3-4479-96B5-31C283AC87D6}" type="slidenum">
              <a:rPr kumimoji="0" lang="en-US" altLang="en-US" sz="900" b="0" i="0" u="none" strike="noStrike" kern="1200" cap="none" spc="0" normalizeH="0" baseline="0" noProof="0" smtClean="0">
                <a:ln>
                  <a:noFill/>
                </a:ln>
                <a:solidFill>
                  <a:srgbClr val="005283"/>
                </a:solidFill>
                <a:effectLst/>
                <a:uLnTx/>
                <a:uFillTx/>
                <a:latin typeface="Arial Bold" panose="020B07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900" b="0" i="0" u="none" strike="noStrike" kern="1200" cap="none" spc="0" normalizeH="0" baseline="0" noProof="0">
              <a:ln>
                <a:noFill/>
              </a:ln>
              <a:solidFill>
                <a:srgbClr val="005283"/>
              </a:solidFill>
              <a:effectLst/>
              <a:uLnTx/>
              <a:uFillTx/>
              <a:latin typeface="Arial Bold" panose="020B0704020202020204" pitchFamily="34" charset="0"/>
              <a:ea typeface="MS PGothic" panose="020B0600070205080204" pitchFamily="34" charset="-128"/>
              <a:cs typeface="+mn-cs"/>
            </a:endParaRPr>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2070514"/>
            <a:ext cx="5588000" cy="4281518"/>
          </a:xfrm>
          <a:solidFill>
            <a:schemeClr val="bg1"/>
          </a:solidFill>
        </p:spPr>
        <p:txBody>
          <a:bodyPr/>
          <a:lstStyle/>
          <a:p>
            <a:r>
              <a:rPr lang="en-US" sz="2400">
                <a:ea typeface="MS PGothic"/>
              </a:rPr>
              <a:t>Welcome and Opener</a:t>
            </a:r>
          </a:p>
          <a:p>
            <a:r>
              <a:rPr lang="en-US" sz="2400">
                <a:ea typeface="MS PGothic"/>
              </a:rPr>
              <a:t>Framing and Overview – Why we are here today</a:t>
            </a:r>
          </a:p>
          <a:p>
            <a:r>
              <a:rPr lang="en-US" sz="2400">
                <a:ea typeface="MS PGothic"/>
              </a:rPr>
              <a:t>Update on DCPS Reopening Planning</a:t>
            </a:r>
          </a:p>
          <a:p>
            <a:r>
              <a:rPr lang="en-US" sz="2400">
                <a:ea typeface="MS PGothic"/>
              </a:rPr>
              <a:t>Reopening Community Corps Overview and Goals </a:t>
            </a:r>
          </a:p>
          <a:p>
            <a:r>
              <a:rPr lang="en-US" sz="2400" b="1">
                <a:ea typeface="MS PGothic"/>
              </a:rPr>
              <a:t>School Specific Needs for In-Person Learning</a:t>
            </a:r>
          </a:p>
          <a:p>
            <a:r>
              <a:rPr lang="en-US" sz="2400">
                <a:ea typeface="MS PGothic"/>
              </a:rPr>
              <a:t>Next Steps </a:t>
            </a:r>
            <a:endParaRPr lang="en-US" sz="2400"/>
          </a:p>
          <a:p>
            <a:endParaRPr lang="en-US"/>
          </a:p>
        </p:txBody>
      </p:sp>
    </p:spTree>
    <p:extLst>
      <p:ext uri="{BB962C8B-B14F-4D97-AF65-F5344CB8AC3E}">
        <p14:creationId xmlns:p14="http://schemas.microsoft.com/office/powerpoint/2010/main" val="2064634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AE36-BF8F-4082-8988-ADF3DE7161F6}"/>
              </a:ext>
            </a:extLst>
          </p:cNvPr>
          <p:cNvSpPr>
            <a:spLocks noGrp="1"/>
          </p:cNvSpPr>
          <p:nvPr>
            <p:ph type="title"/>
          </p:nvPr>
        </p:nvSpPr>
        <p:spPr/>
        <p:txBody>
          <a:bodyPr/>
          <a:lstStyle/>
          <a:p>
            <a:pPr algn="ctr"/>
            <a:r>
              <a:rPr lang="en-US">
                <a:ea typeface="+mj-lt"/>
                <a:cs typeface="+mj-lt"/>
              </a:rPr>
              <a:t>Go to </a:t>
            </a:r>
            <a:r>
              <a:rPr lang="en-US" b="1">
                <a:ea typeface="+mj-lt"/>
                <a:cs typeface="+mj-lt"/>
              </a:rPr>
              <a:t>www.menti.com</a:t>
            </a:r>
            <a:r>
              <a:rPr lang="en-US">
                <a:ea typeface="+mj-lt"/>
                <a:cs typeface="+mj-lt"/>
              </a:rPr>
              <a:t> and use the code </a:t>
            </a:r>
            <a:r>
              <a:rPr lang="en-US" b="1">
                <a:ea typeface="+mj-lt"/>
                <a:cs typeface="+mj-lt"/>
              </a:rPr>
              <a:t>73 38 06 4</a:t>
            </a:r>
            <a:endParaRPr lang="en-US"/>
          </a:p>
        </p:txBody>
      </p:sp>
      <p:sp>
        <p:nvSpPr>
          <p:cNvPr id="3" name="Content Placeholder 2">
            <a:extLst>
              <a:ext uri="{FF2B5EF4-FFF2-40B4-BE49-F238E27FC236}">
                <a16:creationId xmlns:a16="http://schemas.microsoft.com/office/drawing/2014/main" id="{A6078C56-C833-4926-A02E-5BE4D73627E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3525FAB-D65B-431C-AD90-69AB0E2EBB2F}"/>
              </a:ext>
            </a:extLst>
          </p:cNvPr>
          <p:cNvSpPr>
            <a:spLocks noGrp="1"/>
          </p:cNvSpPr>
          <p:nvPr>
            <p:ph type="body" sz="quarter" idx="12"/>
          </p:nvPr>
        </p:nvSpPr>
        <p:spPr/>
        <p:txBody>
          <a:bodyPr/>
          <a:lstStyle/>
          <a:p>
            <a:endParaRPr lang="en-US"/>
          </a:p>
        </p:txBody>
      </p:sp>
      <p:sp>
        <p:nvSpPr>
          <p:cNvPr id="5" name="Date Placeholder 4">
            <a:extLst>
              <a:ext uri="{FF2B5EF4-FFF2-40B4-BE49-F238E27FC236}">
                <a16:creationId xmlns:a16="http://schemas.microsoft.com/office/drawing/2014/main" id="{BB42872D-00B7-4950-9A76-0161AEC3C343}"/>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2FF41354-6572-4EF7-AFDB-63A3B2D85939}"/>
              </a:ext>
            </a:extLst>
          </p:cNvPr>
          <p:cNvSpPr>
            <a:spLocks noGrp="1"/>
          </p:cNvSpPr>
          <p:nvPr>
            <p:ph type="sldNum" sz="quarter" idx="14"/>
          </p:nvPr>
        </p:nvSpPr>
        <p:spPr/>
        <p:txBody>
          <a:bodyPr/>
          <a:lstStyle/>
          <a:p>
            <a:pPr>
              <a:defRPr/>
            </a:pPr>
            <a:fld id="{2571598C-97D3-4479-96B5-31C283AC87D6}" type="slidenum">
              <a:rPr lang="en-US" altLang="en-US"/>
              <a:pPr>
                <a:defRPr/>
              </a:pPr>
              <a:t>32</a:t>
            </a:fld>
            <a:endParaRPr lang="en-US" altLang="en-US"/>
          </a:p>
        </p:txBody>
      </p:sp>
    </p:spTree>
    <p:extLst>
      <p:ext uri="{BB962C8B-B14F-4D97-AF65-F5344CB8AC3E}">
        <p14:creationId xmlns:p14="http://schemas.microsoft.com/office/powerpoint/2010/main" val="3702145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District of Columbia Public Schools  </a:t>
            </a:r>
            <a:r>
              <a:rPr kumimoji="0" lang="en-US" sz="900" b="0" i="0" u="none" strike="noStrike" kern="1200" cap="none" spc="0" normalizeH="0" baseline="0" noProof="0">
                <a:ln>
                  <a:noFill/>
                </a:ln>
                <a:solidFill>
                  <a:srgbClr val="BFBFBF"/>
                </a:solidFill>
                <a:effectLst/>
                <a:uLnTx/>
                <a:uFillTx/>
                <a:latin typeface="Arial" charset="0"/>
                <a:ea typeface="Geneva" pitchFamily="-110" charset="-128"/>
                <a:cs typeface="Arial" charset="0"/>
              </a:rPr>
              <a:t>|</a:t>
            </a:r>
            <a:r>
              <a:rPr kumimoji="0" lang="en-US" sz="900" b="0" i="0" u="none" strike="noStrike" kern="1200" cap="none" spc="0" normalizeH="0" baseline="0" noProof="0">
                <a:ln>
                  <a:noFill/>
                </a:ln>
                <a:solidFill>
                  <a:srgbClr val="005283"/>
                </a:solidFill>
                <a:effectLst/>
                <a:uLnTx/>
                <a:uFillTx/>
                <a:latin typeface="Arial" charset="0"/>
                <a:ea typeface="Geneva" pitchFamily="-110" charset="-128"/>
                <a:cs typeface="Arial" charset="0"/>
              </a:rPr>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571598C-97D3-4479-96B5-31C283AC87D6}" type="slidenum">
              <a:rPr kumimoji="0" lang="en-US" altLang="en-US" sz="900" b="0" i="0" u="none" strike="noStrike" kern="1200" cap="none" spc="0" normalizeH="0" baseline="0" noProof="0" smtClean="0">
                <a:ln>
                  <a:noFill/>
                </a:ln>
                <a:solidFill>
                  <a:srgbClr val="005283"/>
                </a:solidFill>
                <a:effectLst/>
                <a:uLnTx/>
                <a:uFillTx/>
                <a:latin typeface="Arial Bold" panose="020B07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900" b="0" i="0" u="none" strike="noStrike" kern="1200" cap="none" spc="0" normalizeH="0" baseline="0" noProof="0">
              <a:ln>
                <a:noFill/>
              </a:ln>
              <a:solidFill>
                <a:srgbClr val="005283"/>
              </a:solidFill>
              <a:effectLst/>
              <a:uLnTx/>
              <a:uFillTx/>
              <a:latin typeface="Arial Bold" panose="020B0704020202020204" pitchFamily="34" charset="0"/>
              <a:ea typeface="MS PGothic" panose="020B0600070205080204" pitchFamily="34" charset="-128"/>
              <a:cs typeface="+mn-cs"/>
            </a:endParaRPr>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2070514"/>
            <a:ext cx="5588000" cy="4281518"/>
          </a:xfrm>
          <a:solidFill>
            <a:schemeClr val="bg1"/>
          </a:solidFill>
        </p:spPr>
        <p:txBody>
          <a:bodyPr/>
          <a:lstStyle/>
          <a:p>
            <a:r>
              <a:rPr lang="en-US" sz="2400"/>
              <a:t>Welcome and Opener</a:t>
            </a:r>
          </a:p>
          <a:p>
            <a:r>
              <a:rPr lang="en-US" sz="2400"/>
              <a:t>Framing and Overview – Why we are here today</a:t>
            </a:r>
          </a:p>
          <a:p>
            <a:r>
              <a:rPr lang="en-US" sz="2400"/>
              <a:t>Update on DCPS Reopening Planning</a:t>
            </a:r>
          </a:p>
          <a:p>
            <a:r>
              <a:rPr lang="en-US" sz="2400"/>
              <a:t>Reopening Community Corps Overview and Goals </a:t>
            </a:r>
          </a:p>
          <a:p>
            <a:r>
              <a:rPr lang="en-US" sz="2400"/>
              <a:t>School Specific Needs for In-Person Learning</a:t>
            </a:r>
          </a:p>
          <a:p>
            <a:r>
              <a:rPr lang="en-US" sz="2400" b="1"/>
              <a:t>Next Steps </a:t>
            </a:r>
          </a:p>
          <a:p>
            <a:endParaRPr lang="en-US"/>
          </a:p>
        </p:txBody>
      </p:sp>
    </p:spTree>
    <p:extLst>
      <p:ext uri="{BB962C8B-B14F-4D97-AF65-F5344CB8AC3E}">
        <p14:creationId xmlns:p14="http://schemas.microsoft.com/office/powerpoint/2010/main" val="1045423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Megaphone">
            <a:extLst>
              <a:ext uri="{FF2B5EF4-FFF2-40B4-BE49-F238E27FC236}">
                <a16:creationId xmlns:a16="http://schemas.microsoft.com/office/drawing/2014/main" id="{F5D251FA-7069-4B21-99BF-D75E37B28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000" y="1676401"/>
            <a:ext cx="4563956" cy="4563956"/>
          </a:xfrm>
          <a:prstGeom prst="rect">
            <a:avLst/>
          </a:prstGeom>
        </p:spPr>
      </p:pic>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Next Steps </a:t>
            </a:r>
          </a:p>
        </p:txBody>
      </p:sp>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439762" y="1699147"/>
            <a:ext cx="11244238" cy="4768211"/>
          </a:xfrm>
        </p:spPr>
        <p:txBody>
          <a:bodyPr/>
          <a:lstStyle/>
          <a:p>
            <a:pPr marL="457200" indent="-457200">
              <a:buClrTx/>
              <a:buFont typeface="Wingdings" charset="2"/>
              <a:buAutoNum type="arabicParenR"/>
            </a:pPr>
            <a:r>
              <a:rPr lang="en-US" sz="2400" dirty="0">
                <a:ea typeface="MS PGothic"/>
              </a:rPr>
              <a:t>Gather Student Input- Represent the Student Voice</a:t>
            </a:r>
            <a:endParaRPr lang="en-US" sz="2400" dirty="0"/>
          </a:p>
          <a:p>
            <a:pPr lvl="1" indent="0">
              <a:buClrTx/>
              <a:buNone/>
            </a:pPr>
            <a:r>
              <a:rPr lang="en-US" sz="2200" dirty="0">
                <a:ea typeface="Geneva"/>
              </a:rPr>
              <a:t>- Berkowitz reached out to 3rd-5th grade level leads</a:t>
            </a:r>
          </a:p>
          <a:p>
            <a:pPr marL="457200" indent="-457200">
              <a:buClrTx/>
              <a:buFont typeface="+mj-lt"/>
              <a:buAutoNum type="arabicParenR"/>
            </a:pPr>
            <a:r>
              <a:rPr lang="en-US" sz="2400" dirty="0">
                <a:ea typeface="MS PGothic"/>
              </a:rPr>
              <a:t>Pre-Reading for Meeting #2</a:t>
            </a:r>
            <a:endParaRPr lang="en-US" sz="2400" dirty="0"/>
          </a:p>
          <a:p>
            <a:pPr marL="457200" indent="-457200">
              <a:buClrTx/>
              <a:buAutoNum type="arabicParenR"/>
            </a:pPr>
            <a:r>
              <a:rPr lang="en-US" sz="2400" dirty="0">
                <a:ea typeface="MS PGothic"/>
              </a:rPr>
              <a:t>Ask around: what are the lessons learned?</a:t>
            </a:r>
          </a:p>
          <a:p>
            <a:pPr marL="457200" indent="-457200">
              <a:buClrTx/>
              <a:buAutoNum type="arabicParenR"/>
            </a:pPr>
            <a:r>
              <a:rPr lang="en-US" sz="2400" dirty="0">
                <a:ea typeface="MS PGothic"/>
              </a:rPr>
              <a:t>Upcoming Meetings</a:t>
            </a:r>
          </a:p>
          <a:p>
            <a:pPr marL="937260" lvl="1" indent="-342900">
              <a:buClrTx/>
            </a:pPr>
            <a:r>
              <a:rPr lang="en-US" sz="2200" dirty="0">
                <a:ea typeface="MS PGothic"/>
              </a:rPr>
              <a:t>Meeting #2, Instructional Models and CARE lessons learned</a:t>
            </a:r>
          </a:p>
          <a:p>
            <a:pPr marL="937260" lvl="1" indent="-342900">
              <a:buClrTx/>
            </a:pPr>
            <a:r>
              <a:rPr lang="en-US" sz="2200" dirty="0">
                <a:ea typeface="MS PGothic"/>
              </a:rPr>
              <a:t>Meeting #3, Instructional Model, Staffing, Demand, Community Engagement</a:t>
            </a:r>
          </a:p>
          <a:p>
            <a:pPr marL="937260" lvl="1" indent="-342900">
              <a:buClrTx/>
            </a:pPr>
            <a:r>
              <a:rPr lang="en-US" sz="2200" dirty="0">
                <a:ea typeface="MS PGothic"/>
              </a:rPr>
              <a:t>Meeting #4, Finalize model, finalize plan to engage community</a:t>
            </a:r>
          </a:p>
          <a:p>
            <a:pPr marL="0" indent="0">
              <a:buClrTx/>
              <a:buNone/>
            </a:pPr>
            <a:r>
              <a:rPr lang="en-US" sz="2400" dirty="0">
                <a:ea typeface="MS PGothic"/>
              </a:rPr>
              <a:t>5) Berkowitz: Classroom/student capacity inventory</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34</a:t>
            </a:fld>
            <a:endParaRPr lang="en-US" altLang="en-US"/>
          </a:p>
        </p:txBody>
      </p:sp>
      <p:pic>
        <p:nvPicPr>
          <p:cNvPr id="8" name="Graphic 7" descr="Chat">
            <a:extLst>
              <a:ext uri="{FF2B5EF4-FFF2-40B4-BE49-F238E27FC236}">
                <a16:creationId xmlns:a16="http://schemas.microsoft.com/office/drawing/2014/main" id="{7573B93E-E824-4A25-BF39-40C9F6B995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1955" y="1376349"/>
            <a:ext cx="5611289" cy="5611289"/>
          </a:xfrm>
          <a:prstGeom prst="rect">
            <a:avLst/>
          </a:prstGeom>
        </p:spPr>
      </p:pic>
    </p:spTree>
    <p:extLst>
      <p:ext uri="{BB962C8B-B14F-4D97-AF65-F5344CB8AC3E}">
        <p14:creationId xmlns:p14="http://schemas.microsoft.com/office/powerpoint/2010/main" val="2918807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620A2-386E-4BA9-8899-8767754D347A}"/>
              </a:ext>
            </a:extLst>
          </p:cNvPr>
          <p:cNvSpPr/>
          <p:nvPr/>
        </p:nvSpPr>
        <p:spPr>
          <a:xfrm>
            <a:off x="852616" y="2162432"/>
            <a:ext cx="10935784" cy="42041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22B7E-FB12-4D7D-A08B-2D69BD1C0F80}"/>
              </a:ext>
            </a:extLst>
          </p:cNvPr>
          <p:cNvSpPr>
            <a:spLocks noGrp="1"/>
          </p:cNvSpPr>
          <p:nvPr>
            <p:ph type="title"/>
          </p:nvPr>
        </p:nvSpPr>
        <p:spPr/>
        <p:txBody>
          <a:bodyPr/>
          <a:lstStyle/>
          <a:p>
            <a:pPr algn="ctr"/>
            <a:r>
              <a:rPr lang="en-US"/>
              <a:t>Open Questions &amp; Answers </a:t>
            </a:r>
          </a:p>
        </p:txBody>
      </p:sp>
      <p:sp>
        <p:nvSpPr>
          <p:cNvPr id="4" name="Text Placeholder 3">
            <a:extLst>
              <a:ext uri="{FF2B5EF4-FFF2-40B4-BE49-F238E27FC236}">
                <a16:creationId xmlns:a16="http://schemas.microsoft.com/office/drawing/2014/main" id="{33BEC3D3-FEA5-4ECB-B2BB-F1796E44CC2E}"/>
              </a:ext>
            </a:extLst>
          </p:cNvPr>
          <p:cNvSpPr>
            <a:spLocks noGrp="1"/>
          </p:cNvSpPr>
          <p:nvPr>
            <p:ph type="body" sz="quarter" idx="12"/>
          </p:nvPr>
        </p:nvSpPr>
        <p:spPr/>
        <p:txBody>
          <a:bodyPr/>
          <a:lstStyle/>
          <a:p>
            <a:r>
              <a:rPr lang="en-US"/>
              <a:t>Reopen Community Corps </a:t>
            </a:r>
          </a:p>
          <a:p>
            <a:endParaRPr lang="en-US"/>
          </a:p>
        </p:txBody>
      </p:sp>
      <p:sp>
        <p:nvSpPr>
          <p:cNvPr id="5" name="Date Placeholder 4">
            <a:extLst>
              <a:ext uri="{FF2B5EF4-FFF2-40B4-BE49-F238E27FC236}">
                <a16:creationId xmlns:a16="http://schemas.microsoft.com/office/drawing/2014/main" id="{EF7761FA-0176-4B0F-A7A5-5BB0CAB19AE3}"/>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C772CB22-B223-4894-BBF6-B64E5E3F2472}"/>
              </a:ext>
            </a:extLst>
          </p:cNvPr>
          <p:cNvSpPr>
            <a:spLocks noGrp="1"/>
          </p:cNvSpPr>
          <p:nvPr>
            <p:ph type="sldNum" sz="quarter" idx="14"/>
          </p:nvPr>
        </p:nvSpPr>
        <p:spPr/>
        <p:txBody>
          <a:bodyPr/>
          <a:lstStyle/>
          <a:p>
            <a:pPr>
              <a:defRPr/>
            </a:pPr>
            <a:fld id="{2571598C-97D3-4479-96B5-31C283AC87D6}" type="slidenum">
              <a:rPr lang="en-US" altLang="en-US" smtClean="0"/>
              <a:pPr>
                <a:defRPr/>
              </a:pPr>
              <a:t>35</a:t>
            </a:fld>
            <a:endParaRPr lang="en-US" altLang="en-US"/>
          </a:p>
        </p:txBody>
      </p:sp>
      <p:pic>
        <p:nvPicPr>
          <p:cNvPr id="6146" name="Picture 2" descr="Q&amp;A with Bramshill Investments: Alpha Generation">
            <a:extLst>
              <a:ext uri="{FF2B5EF4-FFF2-40B4-BE49-F238E27FC236}">
                <a16:creationId xmlns:a16="http://schemas.microsoft.com/office/drawing/2014/main" id="{9FCC91DF-752B-43D8-A96F-FB6AC3A3327D}"/>
              </a:ext>
            </a:extLst>
          </p:cNvPr>
          <p:cNvPicPr>
            <a:picLocks noGrp="1" noChangeAspect="1" noChangeArrowheads="1"/>
          </p:cNvPicPr>
          <p:nvPr>
            <p:ph idx="1"/>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1340" y="1582283"/>
            <a:ext cx="5233060" cy="48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42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ea typeface="MS PGothic"/>
              </a:rPr>
              <a:t>Who is at the Table?</a:t>
            </a:r>
          </a:p>
        </p:txBody>
      </p:sp>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p:txBody>
          <a:bodyPr/>
          <a:lstStyle/>
          <a:p>
            <a:pPr>
              <a:spcAft>
                <a:spcPts val="800"/>
              </a:spcAft>
              <a:buClrTx/>
              <a:buFont typeface="Wingdings" panose="05000000000000000000" pitchFamily="2" charset="2"/>
              <a:buChar char="§"/>
            </a:pPr>
            <a:r>
              <a:rPr lang="en-US" sz="2400">
                <a:ea typeface="MS PGothic"/>
              </a:rPr>
              <a:t>Parents</a:t>
            </a:r>
            <a:endParaRPr lang="en-US" sz="2400"/>
          </a:p>
          <a:p>
            <a:pPr>
              <a:spcAft>
                <a:spcPts val="800"/>
              </a:spcAft>
              <a:buClrTx/>
              <a:buFont typeface="Wingdings" panose="05000000000000000000" pitchFamily="2" charset="2"/>
              <a:buChar char="§"/>
            </a:pPr>
            <a:r>
              <a:rPr lang="en-US" sz="2400">
                <a:ea typeface="MS PGothic"/>
              </a:rPr>
              <a:t>Teachers</a:t>
            </a:r>
            <a:endParaRPr lang="en-US" sz="2400"/>
          </a:p>
          <a:p>
            <a:pPr>
              <a:spcAft>
                <a:spcPts val="800"/>
              </a:spcAft>
              <a:buClrTx/>
              <a:buFont typeface="Wingdings" panose="05000000000000000000" pitchFamily="2" charset="2"/>
              <a:buChar char="§"/>
            </a:pPr>
            <a:r>
              <a:rPr lang="en-US" sz="2400">
                <a:ea typeface="MS PGothic"/>
              </a:rPr>
              <a:t>Staff</a:t>
            </a:r>
          </a:p>
          <a:p>
            <a:pPr>
              <a:spcAft>
                <a:spcPts val="800"/>
              </a:spcAft>
              <a:buClrTx/>
              <a:buFont typeface="Wingdings" panose="05000000000000000000" pitchFamily="2" charset="2"/>
              <a:buChar char="§"/>
            </a:pPr>
            <a:r>
              <a:rPr lang="en-US" sz="2400">
                <a:ea typeface="MS PGothic"/>
              </a:rPr>
              <a:t>Students (next time?)</a:t>
            </a:r>
            <a:endParaRPr lang="en-US" sz="2400"/>
          </a:p>
          <a:p>
            <a:pPr>
              <a:spcAft>
                <a:spcPts val="800"/>
              </a:spcAft>
              <a:buClrTx/>
              <a:buFont typeface="Wingdings" panose="05000000000000000000" pitchFamily="2" charset="2"/>
              <a:buChar char="§"/>
            </a:pPr>
            <a:r>
              <a:rPr lang="en-US" sz="2400">
                <a:ea typeface="MS PGothic"/>
              </a:rPr>
              <a:t>Community members</a:t>
            </a:r>
          </a:p>
          <a:p>
            <a:pPr marL="0" indent="0">
              <a:buNone/>
            </a:pPr>
            <a:endParaRPr lang="en-US" b="1"/>
          </a:p>
          <a:p>
            <a:pPr marL="0" indent="0">
              <a:buNone/>
            </a:pPr>
            <a:endParaRPr lang="en-US"/>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4</a:t>
            </a:fld>
            <a:endParaRPr lang="en-US" altLang="en-US"/>
          </a:p>
        </p:txBody>
      </p:sp>
      <p:pic>
        <p:nvPicPr>
          <p:cNvPr id="8" name="Graphic 7" descr="Family with two children">
            <a:extLst>
              <a:ext uri="{FF2B5EF4-FFF2-40B4-BE49-F238E27FC236}">
                <a16:creationId xmlns:a16="http://schemas.microsoft.com/office/drawing/2014/main" id="{0993D75E-4CCB-410D-AAEA-5BF99D625A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0436" y="2446113"/>
            <a:ext cx="4892634" cy="4892634"/>
          </a:xfrm>
          <a:prstGeom prst="rect">
            <a:avLst/>
          </a:prstGeom>
        </p:spPr>
      </p:pic>
      <p:pic>
        <p:nvPicPr>
          <p:cNvPr id="7" name="Graphic 8" descr="Two Men">
            <a:extLst>
              <a:ext uri="{FF2B5EF4-FFF2-40B4-BE49-F238E27FC236}">
                <a16:creationId xmlns:a16="http://schemas.microsoft.com/office/drawing/2014/main" id="{934D0863-BF3B-459C-8753-4D43B78B20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0511" y="3003060"/>
            <a:ext cx="3778740" cy="3778740"/>
          </a:xfrm>
          <a:prstGeom prst="rect">
            <a:avLst/>
          </a:prstGeom>
        </p:spPr>
      </p:pic>
      <p:pic>
        <p:nvPicPr>
          <p:cNvPr id="10" name="Graphic 9" descr="Universal Access">
            <a:extLst>
              <a:ext uri="{FF2B5EF4-FFF2-40B4-BE49-F238E27FC236}">
                <a16:creationId xmlns:a16="http://schemas.microsoft.com/office/drawing/2014/main" id="{DA670F99-B8C2-4460-9A24-1FF1679A9E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226" y="2921130"/>
            <a:ext cx="4417617" cy="4417617"/>
          </a:xfrm>
          <a:prstGeom prst="rect">
            <a:avLst/>
          </a:prstGeom>
        </p:spPr>
      </p:pic>
    </p:spTree>
    <p:extLst>
      <p:ext uri="{BB962C8B-B14F-4D97-AF65-F5344CB8AC3E}">
        <p14:creationId xmlns:p14="http://schemas.microsoft.com/office/powerpoint/2010/main" val="4125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Warm-Up</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5</a:t>
            </a:fld>
            <a:endParaRPr lang="en-US" altLang="en-US"/>
          </a:p>
        </p:txBody>
      </p:sp>
      <p:pic>
        <p:nvPicPr>
          <p:cNvPr id="8" name="Picture 2" descr="Image">
            <a:extLst>
              <a:ext uri="{FF2B5EF4-FFF2-40B4-BE49-F238E27FC236}">
                <a16:creationId xmlns:a16="http://schemas.microsoft.com/office/drawing/2014/main" id="{D8AC8A45-F6A9-4C85-B08B-89F9ECFC6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320" y="1524001"/>
            <a:ext cx="8809681" cy="49529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415636" y="1524001"/>
            <a:ext cx="4643253" cy="4952998"/>
          </a:xfrm>
          <a:solidFill>
            <a:schemeClr val="bg1"/>
          </a:solidFill>
        </p:spPr>
        <p:txBody>
          <a:bodyPr/>
          <a:lstStyle/>
          <a:p>
            <a:pPr marL="0" indent="0">
              <a:spcAft>
                <a:spcPts val="1600"/>
              </a:spcAft>
              <a:buNone/>
            </a:pPr>
            <a:r>
              <a:rPr lang="en-US" sz="2800" b="1"/>
              <a:t>In the chat please share: </a:t>
            </a:r>
            <a:endParaRPr lang="en-US" sz="2800"/>
          </a:p>
          <a:p>
            <a:pPr marL="514350" indent="-514350">
              <a:buClrTx/>
              <a:buFont typeface="+mj-lt"/>
              <a:buAutoNum type="arabicParenR"/>
            </a:pPr>
            <a:r>
              <a:rPr lang="en-US" sz="2800"/>
              <a:t>What is one thing you think is </a:t>
            </a:r>
            <a:r>
              <a:rPr lang="en-US" sz="2800" b="1"/>
              <a:t>going well in school </a:t>
            </a:r>
            <a:r>
              <a:rPr lang="en-US" sz="2800"/>
              <a:t>this school year?</a:t>
            </a:r>
          </a:p>
          <a:p>
            <a:pPr marL="514350" indent="-514350">
              <a:buClrTx/>
              <a:buFont typeface="+mj-lt"/>
              <a:buAutoNum type="arabicParenR"/>
            </a:pPr>
            <a:r>
              <a:rPr lang="en-US" sz="2800"/>
              <a:t>What is one thing you’d like to see </a:t>
            </a:r>
            <a:r>
              <a:rPr lang="en-US" sz="2800" b="1"/>
              <a:t>improved in school</a:t>
            </a:r>
            <a:r>
              <a:rPr lang="en-US" sz="2800"/>
              <a:t>? </a:t>
            </a:r>
          </a:p>
          <a:p>
            <a:pPr marL="0" indent="0">
              <a:spcAft>
                <a:spcPts val="1600"/>
              </a:spcAft>
              <a:buNone/>
            </a:pPr>
            <a:endParaRPr lang="en-US" sz="2800" b="1"/>
          </a:p>
          <a:p>
            <a:pPr marL="0" indent="0">
              <a:buNone/>
            </a:pPr>
            <a:endParaRPr lang="en-US" b="1"/>
          </a:p>
          <a:p>
            <a:pPr marL="0" indent="0">
              <a:buNone/>
            </a:pPr>
            <a:endParaRPr lang="en-US"/>
          </a:p>
        </p:txBody>
      </p:sp>
    </p:spTree>
    <p:extLst>
      <p:ext uri="{BB962C8B-B14F-4D97-AF65-F5344CB8AC3E}">
        <p14:creationId xmlns:p14="http://schemas.microsoft.com/office/powerpoint/2010/main" val="974568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Agenda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6</a:t>
            </a:fld>
            <a:endParaRPr lang="en-US" altLang="en-US"/>
          </a:p>
        </p:txBody>
      </p:sp>
      <p:pic>
        <p:nvPicPr>
          <p:cNvPr id="11" name="Picture 10">
            <a:extLst>
              <a:ext uri="{FF2B5EF4-FFF2-40B4-BE49-F238E27FC236}">
                <a16:creationId xmlns:a16="http://schemas.microsoft.com/office/drawing/2014/main" id="{252B4CBE-1459-4EE2-AC1E-D3AE61396334}"/>
              </a:ext>
            </a:extLst>
          </p:cNvPr>
          <p:cNvPicPr>
            <a:picLocks noChangeAspect="1"/>
          </p:cNvPicPr>
          <p:nvPr/>
        </p:nvPicPr>
        <p:blipFill>
          <a:blip r:embed="rId3"/>
          <a:stretch>
            <a:fillRect/>
          </a:stretch>
        </p:blipFill>
        <p:spPr>
          <a:xfrm>
            <a:off x="508000" y="2070514"/>
            <a:ext cx="6302434" cy="3859973"/>
          </a:xfrm>
          <a:prstGeom prst="rect">
            <a:avLst/>
          </a:prstGeom>
        </p:spPr>
      </p:pic>
      <p:sp>
        <p:nvSpPr>
          <p:cNvPr id="3" name="Content Placeholder 2">
            <a:extLst>
              <a:ext uri="{FF2B5EF4-FFF2-40B4-BE49-F238E27FC236}">
                <a16:creationId xmlns:a16="http://schemas.microsoft.com/office/drawing/2014/main" id="{7B582E91-BF90-4A04-A3C1-3183BC34AA4B}"/>
              </a:ext>
            </a:extLst>
          </p:cNvPr>
          <p:cNvSpPr>
            <a:spLocks noGrp="1"/>
          </p:cNvSpPr>
          <p:nvPr>
            <p:ph idx="1"/>
          </p:nvPr>
        </p:nvSpPr>
        <p:spPr>
          <a:xfrm>
            <a:off x="6096000" y="1997446"/>
            <a:ext cx="5588000" cy="4281518"/>
          </a:xfrm>
          <a:solidFill>
            <a:schemeClr val="bg1"/>
          </a:solidFill>
        </p:spPr>
        <p:txBody>
          <a:bodyPr/>
          <a:lstStyle/>
          <a:p>
            <a:r>
              <a:rPr lang="en-US" sz="2400">
                <a:ea typeface="MS PGothic"/>
              </a:rPr>
              <a:t>Welcome and Opener</a:t>
            </a:r>
          </a:p>
          <a:p>
            <a:r>
              <a:rPr lang="en-US" sz="2400" b="1">
                <a:ea typeface="MS PGothic"/>
              </a:rPr>
              <a:t>Framing and Overview – Why we are here today</a:t>
            </a:r>
          </a:p>
          <a:p>
            <a:r>
              <a:rPr lang="en-US" sz="2400">
                <a:ea typeface="MS PGothic"/>
              </a:rPr>
              <a:t>Update on DCPS Reopening Planning</a:t>
            </a:r>
          </a:p>
          <a:p>
            <a:r>
              <a:rPr lang="en-US" sz="2400">
                <a:solidFill>
                  <a:srgbClr val="C00000"/>
                </a:solidFill>
                <a:ea typeface="MS PGothic"/>
              </a:rPr>
              <a:t>Reopening Community Corps Overview and Goals </a:t>
            </a:r>
            <a:endParaRPr lang="en-US" sz="2400">
              <a:solidFill>
                <a:srgbClr val="C00000"/>
              </a:solidFill>
            </a:endParaRPr>
          </a:p>
          <a:p>
            <a:r>
              <a:rPr lang="en-US" sz="2400">
                <a:solidFill>
                  <a:srgbClr val="C00000"/>
                </a:solidFill>
                <a:ea typeface="MS PGothic"/>
              </a:rPr>
              <a:t>School Specific Needs for In-Person Learning</a:t>
            </a:r>
          </a:p>
          <a:p>
            <a:r>
              <a:rPr lang="en-US" sz="2400">
                <a:ea typeface="MS PGothic"/>
              </a:rPr>
              <a:t>Next Steps </a:t>
            </a:r>
            <a:endParaRPr lang="en-US" sz="2400"/>
          </a:p>
          <a:p>
            <a:endParaRPr lang="en-US"/>
          </a:p>
        </p:txBody>
      </p:sp>
    </p:spTree>
    <p:extLst>
      <p:ext uri="{BB962C8B-B14F-4D97-AF65-F5344CB8AC3E}">
        <p14:creationId xmlns:p14="http://schemas.microsoft.com/office/powerpoint/2010/main" val="286435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4893-AB21-490A-A6E7-60B3CC1B058A}"/>
              </a:ext>
            </a:extLst>
          </p:cNvPr>
          <p:cNvSpPr>
            <a:spLocks noGrp="1"/>
          </p:cNvSpPr>
          <p:nvPr>
            <p:ph type="title"/>
          </p:nvPr>
        </p:nvSpPr>
        <p:spPr/>
        <p:txBody>
          <a:bodyPr/>
          <a:lstStyle/>
          <a:p>
            <a:pPr algn="ctr"/>
            <a:r>
              <a:rPr lang="en-US"/>
              <a:t>Meeting Purpose </a:t>
            </a:r>
          </a:p>
        </p:txBody>
      </p:sp>
      <p:sp>
        <p:nvSpPr>
          <p:cNvPr id="4" name="Text Placeholder 3">
            <a:extLst>
              <a:ext uri="{FF2B5EF4-FFF2-40B4-BE49-F238E27FC236}">
                <a16:creationId xmlns:a16="http://schemas.microsoft.com/office/drawing/2014/main" id="{7756E736-FB31-45F1-9168-3F3062729B1D}"/>
              </a:ext>
            </a:extLst>
          </p:cNvPr>
          <p:cNvSpPr>
            <a:spLocks noGrp="1"/>
          </p:cNvSpPr>
          <p:nvPr>
            <p:ph type="body" sz="quarter" idx="12"/>
          </p:nvPr>
        </p:nvSpPr>
        <p:spPr/>
        <p:txBody>
          <a:bodyPr/>
          <a:lstStyle/>
          <a:p>
            <a:r>
              <a:rPr lang="en-US"/>
              <a:t>Reopen Community Corps </a:t>
            </a:r>
          </a:p>
        </p:txBody>
      </p:sp>
      <p:sp>
        <p:nvSpPr>
          <p:cNvPr id="5" name="Date Placeholder 4">
            <a:extLst>
              <a:ext uri="{FF2B5EF4-FFF2-40B4-BE49-F238E27FC236}">
                <a16:creationId xmlns:a16="http://schemas.microsoft.com/office/drawing/2014/main" id="{D0623D64-2849-4AD5-AEDB-7542CFD7B2CA}"/>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4DCF0C78-803C-4213-AF0D-A5B1B98C2995}"/>
              </a:ext>
            </a:extLst>
          </p:cNvPr>
          <p:cNvSpPr>
            <a:spLocks noGrp="1"/>
          </p:cNvSpPr>
          <p:nvPr>
            <p:ph type="sldNum" sz="quarter" idx="14"/>
          </p:nvPr>
        </p:nvSpPr>
        <p:spPr/>
        <p:txBody>
          <a:bodyPr/>
          <a:lstStyle/>
          <a:p>
            <a:pPr>
              <a:defRPr/>
            </a:pPr>
            <a:fld id="{2571598C-97D3-4479-96B5-31C283AC87D6}" type="slidenum">
              <a:rPr lang="en-US" altLang="en-US" smtClean="0"/>
              <a:pPr>
                <a:defRPr/>
              </a:pPr>
              <a:t>7</a:t>
            </a:fld>
            <a:endParaRPr lang="en-US" altLang="en-US"/>
          </a:p>
        </p:txBody>
      </p:sp>
      <p:pic>
        <p:nvPicPr>
          <p:cNvPr id="7" name="Google Shape;227;p41">
            <a:extLst>
              <a:ext uri="{FF2B5EF4-FFF2-40B4-BE49-F238E27FC236}">
                <a16:creationId xmlns:a16="http://schemas.microsoft.com/office/drawing/2014/main" id="{89AC9FAB-0FF3-4B0A-ACF9-2F21C9177B09}"/>
              </a:ext>
            </a:extLst>
          </p:cNvPr>
          <p:cNvPicPr preferRelativeResize="0">
            <a:picLocks noGrp="1"/>
          </p:cNvPicPr>
          <p:nvPr>
            <p:ph idx="1"/>
          </p:nvPr>
        </p:nvPicPr>
        <p:blipFill>
          <a:blip r:embed="rId3">
            <a:alphaModFix/>
          </a:blip>
          <a:stretch>
            <a:fillRect/>
          </a:stretch>
        </p:blipFill>
        <p:spPr>
          <a:xfrm>
            <a:off x="508000" y="1800226"/>
            <a:ext cx="3174314" cy="4086224"/>
          </a:xfrm>
          <a:prstGeom prst="rect">
            <a:avLst/>
          </a:prstGeom>
          <a:noFill/>
          <a:ln>
            <a:noFill/>
          </a:ln>
        </p:spPr>
      </p:pic>
      <p:pic>
        <p:nvPicPr>
          <p:cNvPr id="3" name="Google Shape;227;p41" descr="Logo, icon&#10;&#10;Description automatically generated">
            <a:extLst>
              <a:ext uri="{FF2B5EF4-FFF2-40B4-BE49-F238E27FC236}">
                <a16:creationId xmlns:a16="http://schemas.microsoft.com/office/drawing/2014/main" id="{BBE87047-EEE3-495F-ACC7-A172A47AE80B}"/>
              </a:ext>
            </a:extLst>
          </p:cNvPr>
          <p:cNvPicPr preferRelativeResize="0">
            <a:picLocks/>
          </p:cNvPicPr>
          <p:nvPr/>
        </p:nvPicPr>
        <p:blipFill>
          <a:blip r:embed="rId3">
            <a:alphaModFix/>
          </a:blip>
          <a:stretch>
            <a:fillRect/>
          </a:stretch>
        </p:blipFill>
        <p:spPr bwMode="auto">
          <a:xfrm>
            <a:off x="390772" y="1798850"/>
            <a:ext cx="3174314" cy="408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1EFE4F6-2078-4EAC-B7F8-91C8DD484CC3}"/>
              </a:ext>
            </a:extLst>
          </p:cNvPr>
          <p:cNvSpPr txBox="1"/>
          <p:nvPr/>
        </p:nvSpPr>
        <p:spPr>
          <a:xfrm>
            <a:off x="3674853" y="2122098"/>
            <a:ext cx="741584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arenR"/>
            </a:pPr>
            <a:r>
              <a:rPr lang="en-US" sz="2800">
                <a:latin typeface="Calibri"/>
                <a:ea typeface="MS PGothic"/>
                <a:cs typeface="Arial"/>
              </a:rPr>
              <a:t>Understand why we are here as the Reopening Community Corps and align around a </a:t>
            </a:r>
            <a:r>
              <a:rPr lang="en-US" sz="2800" b="1">
                <a:latin typeface="Calibri"/>
                <a:ea typeface="MS PGothic"/>
                <a:cs typeface="Arial"/>
              </a:rPr>
              <a:t>shared vision and purpose.</a:t>
            </a:r>
            <a:r>
              <a:rPr lang="en-US" sz="2800">
                <a:latin typeface="Calibri"/>
                <a:ea typeface="MS PGothic"/>
                <a:cs typeface="Arial"/>
              </a:rPr>
              <a:t> </a:t>
            </a:r>
            <a:endParaRPr lang="en-US" sz="2800">
              <a:latin typeface="Calibri"/>
              <a:cs typeface="Arial"/>
            </a:endParaRPr>
          </a:p>
          <a:p>
            <a:pPr marL="514350" indent="-514350">
              <a:buAutoNum type="arabicParenR"/>
            </a:pPr>
            <a:r>
              <a:rPr lang="en-US" sz="2800">
                <a:latin typeface="Calibri"/>
                <a:ea typeface="MS PGothic"/>
                <a:cs typeface="Arial"/>
              </a:rPr>
              <a:t>Understand current reopening plans for DCPS.</a:t>
            </a:r>
            <a:endParaRPr lang="en-US" sz="2800">
              <a:latin typeface="Calibri"/>
              <a:cs typeface="Arial"/>
            </a:endParaRPr>
          </a:p>
          <a:p>
            <a:pPr marL="514350" indent="-514350">
              <a:buAutoNum type="arabicParenR"/>
            </a:pPr>
            <a:r>
              <a:rPr lang="en-US" sz="2800">
                <a:latin typeface="Calibri"/>
                <a:ea typeface="MS PGothic"/>
                <a:cs typeface="Arial"/>
              </a:rPr>
              <a:t>Discuss </a:t>
            </a:r>
            <a:r>
              <a:rPr lang="en-US" sz="2800" b="1">
                <a:latin typeface="Calibri"/>
                <a:ea typeface="MS PGothic"/>
                <a:cs typeface="Arial"/>
              </a:rPr>
              <a:t>baseline expectations and key questions </a:t>
            </a:r>
            <a:r>
              <a:rPr lang="en-US" sz="2800">
                <a:latin typeface="Calibri"/>
                <a:ea typeface="MS PGothic"/>
                <a:cs typeface="Arial"/>
              </a:rPr>
              <a:t>for Term 3. </a:t>
            </a:r>
            <a:endParaRPr lang="en-US" sz="2800">
              <a:latin typeface="Calibri"/>
              <a:cs typeface="Arial"/>
            </a:endParaRPr>
          </a:p>
          <a:p>
            <a:pPr marL="514350" indent="-514350">
              <a:buAutoNum type="arabicParenR"/>
            </a:pPr>
            <a:r>
              <a:rPr lang="en-US" sz="2800">
                <a:latin typeface="Calibri"/>
                <a:ea typeface="MS PGothic"/>
                <a:cs typeface="Arial"/>
              </a:rPr>
              <a:t>Discuss </a:t>
            </a:r>
            <a:r>
              <a:rPr lang="en-US" sz="2800" b="1">
                <a:latin typeface="Calibri"/>
                <a:ea typeface="MS PGothic"/>
                <a:cs typeface="Arial"/>
              </a:rPr>
              <a:t>school needs and goals </a:t>
            </a:r>
            <a:r>
              <a:rPr lang="en-US" sz="2800">
                <a:latin typeface="Calibri"/>
                <a:ea typeface="MS PGothic"/>
                <a:cs typeface="Arial"/>
              </a:rPr>
              <a:t>for In-Person Learning. </a:t>
            </a:r>
            <a:endParaRPr lang="en-US" sz="2800">
              <a:latin typeface="Calibri"/>
              <a:cs typeface="Arial"/>
            </a:endParaRPr>
          </a:p>
          <a:p>
            <a:pPr marL="342900" indent="-342900">
              <a:buAutoNum type="arabicParenR"/>
            </a:pPr>
            <a:endParaRPr lang="en-US">
              <a:cs typeface="Arial"/>
            </a:endParaRPr>
          </a:p>
          <a:p>
            <a:pPr marL="342900" indent="-342900">
              <a:buAutoNum type="arabicParenR"/>
            </a:pPr>
            <a:endParaRPr lang="en-US">
              <a:cs typeface="Arial"/>
            </a:endParaRPr>
          </a:p>
        </p:txBody>
      </p:sp>
    </p:spTree>
    <p:extLst>
      <p:ext uri="{BB962C8B-B14F-4D97-AF65-F5344CB8AC3E}">
        <p14:creationId xmlns:p14="http://schemas.microsoft.com/office/powerpoint/2010/main" val="50754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t>Engagement Pillars: In-Person Learning </a:t>
            </a:r>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ea typeface="+mn-lt"/>
                <a:cs typeface="+mn-lt"/>
              </a:rPr>
              <a:t>Reopen Community Corps</a:t>
            </a:r>
            <a:endParaRPr lang="en-US"/>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8</a:t>
            </a:fld>
            <a:endParaRPr lang="en-US" altLang="en-US"/>
          </a:p>
        </p:txBody>
      </p:sp>
      <p:sp>
        <p:nvSpPr>
          <p:cNvPr id="8" name="Rectangle 7">
            <a:extLst>
              <a:ext uri="{FF2B5EF4-FFF2-40B4-BE49-F238E27FC236}">
                <a16:creationId xmlns:a16="http://schemas.microsoft.com/office/drawing/2014/main" id="{D8B077BC-C4AD-4364-9CFB-4BA708EDFC07}"/>
              </a:ext>
            </a:extLst>
          </p:cNvPr>
          <p:cNvSpPr/>
          <p:nvPr/>
        </p:nvSpPr>
        <p:spPr>
          <a:xfrm>
            <a:off x="1429508" y="2009173"/>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Leverage collaborative planning structures (“</a:t>
            </a:r>
            <a:r>
              <a:rPr lang="en-US" sz="2400" b="1" u="sng">
                <a:solidFill>
                  <a:schemeClr val="bg1"/>
                </a:solidFill>
                <a:cs typeface="Calibri"/>
              </a:rPr>
              <a:t>reopen community corps</a:t>
            </a:r>
            <a:r>
              <a:rPr lang="en-US" sz="2400">
                <a:solidFill>
                  <a:schemeClr val="bg1"/>
                </a:solidFill>
                <a:cs typeface="Calibri"/>
              </a:rPr>
              <a:t>”) to understand school-specific context for feedback and school planning. </a:t>
            </a:r>
          </a:p>
        </p:txBody>
      </p:sp>
      <p:sp>
        <p:nvSpPr>
          <p:cNvPr id="9" name="Rectangle 8">
            <a:extLst>
              <a:ext uri="{FF2B5EF4-FFF2-40B4-BE49-F238E27FC236}">
                <a16:creationId xmlns:a16="http://schemas.microsoft.com/office/drawing/2014/main" id="{104713C8-2ABA-437E-B39B-5675CA7BAA43}"/>
              </a:ext>
            </a:extLst>
          </p:cNvPr>
          <p:cNvSpPr/>
          <p:nvPr/>
        </p:nvSpPr>
        <p:spPr>
          <a:xfrm>
            <a:off x="1429508" y="3429000"/>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Commit to</a:t>
            </a:r>
            <a:r>
              <a:rPr lang="en-US" sz="2400" b="1">
                <a:solidFill>
                  <a:schemeClr val="bg1"/>
                </a:solidFill>
                <a:cs typeface="Calibri"/>
              </a:rPr>
              <a:t> </a:t>
            </a:r>
            <a:r>
              <a:rPr lang="en-US" sz="2400" b="1" u="sng">
                <a:solidFill>
                  <a:schemeClr val="bg1"/>
                </a:solidFill>
                <a:cs typeface="Calibri"/>
              </a:rPr>
              <a:t>baseline expectations</a:t>
            </a:r>
            <a:r>
              <a:rPr lang="en-US" sz="2400" b="1">
                <a:solidFill>
                  <a:schemeClr val="bg1"/>
                </a:solidFill>
                <a:cs typeface="Calibri"/>
              </a:rPr>
              <a:t> </a:t>
            </a:r>
            <a:r>
              <a:rPr lang="en-US" sz="2400">
                <a:solidFill>
                  <a:schemeClr val="bg1"/>
                </a:solidFill>
                <a:cs typeface="Calibri"/>
              </a:rPr>
              <a:t>to ensure equity of access and opportunity across DCPS. </a:t>
            </a:r>
            <a:endParaRPr lang="en-US" sz="2400">
              <a:solidFill>
                <a:schemeClr val="accent2">
                  <a:lumMod val="60000"/>
                  <a:lumOff val="40000"/>
                </a:schemeClr>
              </a:solidFill>
              <a:cs typeface="Calibri"/>
            </a:endParaRPr>
          </a:p>
        </p:txBody>
      </p:sp>
      <p:sp>
        <p:nvSpPr>
          <p:cNvPr id="10" name="Rectangle 9">
            <a:extLst>
              <a:ext uri="{FF2B5EF4-FFF2-40B4-BE49-F238E27FC236}">
                <a16:creationId xmlns:a16="http://schemas.microsoft.com/office/drawing/2014/main" id="{B6A43BD3-DE9C-4A5D-8DF9-405D2DA40064}"/>
              </a:ext>
            </a:extLst>
          </p:cNvPr>
          <p:cNvSpPr/>
          <p:nvPr/>
        </p:nvSpPr>
        <p:spPr>
          <a:xfrm>
            <a:off x="1429508" y="4848827"/>
            <a:ext cx="9332984" cy="87912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Maximize the short </a:t>
            </a:r>
            <a:r>
              <a:rPr lang="en-US" sz="2400" b="1" u="sng">
                <a:solidFill>
                  <a:schemeClr val="bg1"/>
                </a:solidFill>
                <a:cs typeface="Calibri"/>
              </a:rPr>
              <a:t>window of time </a:t>
            </a:r>
            <a:r>
              <a:rPr lang="en-US" sz="2400">
                <a:solidFill>
                  <a:schemeClr val="bg1"/>
                </a:solidFill>
                <a:cs typeface="Calibri"/>
              </a:rPr>
              <a:t>(November to early December) to engage in Term 3 planning before implementation needs to occur. </a:t>
            </a:r>
            <a:endParaRPr lang="en-US" sz="2400">
              <a:solidFill>
                <a:schemeClr val="accent2">
                  <a:lumMod val="60000"/>
                  <a:lumOff val="40000"/>
                </a:schemeClr>
              </a:solidFill>
              <a:cs typeface="Calibri"/>
            </a:endParaRPr>
          </a:p>
        </p:txBody>
      </p:sp>
    </p:spTree>
    <p:extLst>
      <p:ext uri="{BB962C8B-B14F-4D97-AF65-F5344CB8AC3E}">
        <p14:creationId xmlns:p14="http://schemas.microsoft.com/office/powerpoint/2010/main" val="48730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433-3B20-AE4D-B17F-A536A6B46D23}"/>
              </a:ext>
            </a:extLst>
          </p:cNvPr>
          <p:cNvSpPr>
            <a:spLocks noGrp="1"/>
          </p:cNvSpPr>
          <p:nvPr>
            <p:ph type="title"/>
          </p:nvPr>
        </p:nvSpPr>
        <p:spPr/>
        <p:txBody>
          <a:bodyPr/>
          <a:lstStyle/>
          <a:p>
            <a:pPr algn="ctr"/>
            <a:r>
              <a:rPr lang="en-US">
                <a:ea typeface="MS PGothic"/>
              </a:rPr>
              <a:t>Pairs of Issues</a:t>
            </a:r>
            <a:endParaRPr lang="en-US"/>
          </a:p>
        </p:txBody>
      </p:sp>
      <p:sp>
        <p:nvSpPr>
          <p:cNvPr id="4" name="Text Placeholder 3">
            <a:extLst>
              <a:ext uri="{FF2B5EF4-FFF2-40B4-BE49-F238E27FC236}">
                <a16:creationId xmlns:a16="http://schemas.microsoft.com/office/drawing/2014/main" id="{F0C04165-316A-C94E-B5E5-B23781FBF882}"/>
              </a:ext>
            </a:extLst>
          </p:cNvPr>
          <p:cNvSpPr>
            <a:spLocks noGrp="1"/>
          </p:cNvSpPr>
          <p:nvPr>
            <p:ph type="body" sz="quarter" idx="12"/>
          </p:nvPr>
        </p:nvSpPr>
        <p:spPr/>
        <p:txBody>
          <a:bodyPr/>
          <a:lstStyle/>
          <a:p>
            <a:r>
              <a:rPr lang="en-US">
                <a:ea typeface="+mn-lt"/>
                <a:cs typeface="+mn-lt"/>
              </a:rPr>
              <a:t>Reopen Community Corps</a:t>
            </a:r>
            <a:endParaRPr lang="en-US"/>
          </a:p>
        </p:txBody>
      </p:sp>
      <p:sp>
        <p:nvSpPr>
          <p:cNvPr id="5" name="Date Placeholder 4">
            <a:extLst>
              <a:ext uri="{FF2B5EF4-FFF2-40B4-BE49-F238E27FC236}">
                <a16:creationId xmlns:a16="http://schemas.microsoft.com/office/drawing/2014/main" id="{86F05F61-9575-2042-8D65-E61366765B7E}"/>
              </a:ext>
            </a:extLst>
          </p:cNvPr>
          <p:cNvSpPr>
            <a:spLocks noGrp="1"/>
          </p:cNvSpPr>
          <p:nvPr>
            <p:ph type="dt" sz="half" idx="13"/>
          </p:nvPr>
        </p:nvSpPr>
        <p:spPr/>
        <p:txBody>
          <a:bodyPr/>
          <a:lstStyle/>
          <a:p>
            <a:pPr>
              <a:defRPr/>
            </a:pPr>
            <a:r>
              <a:rPr lang="en-US"/>
              <a:t>District of Columbia Public Schools  </a:t>
            </a:r>
            <a:r>
              <a:rPr lang="en-US">
                <a:solidFill>
                  <a:srgbClr val="BFBFBF"/>
                </a:solidFill>
              </a:rPr>
              <a:t>|</a:t>
            </a:r>
            <a:r>
              <a:rPr lang="en-US"/>
              <a:t>  2020</a:t>
            </a:r>
          </a:p>
        </p:txBody>
      </p:sp>
      <p:sp>
        <p:nvSpPr>
          <p:cNvPr id="6" name="Slide Number Placeholder 5">
            <a:extLst>
              <a:ext uri="{FF2B5EF4-FFF2-40B4-BE49-F238E27FC236}">
                <a16:creationId xmlns:a16="http://schemas.microsoft.com/office/drawing/2014/main" id="{F8C67FEF-24F3-E848-8FA6-E1A613715E78}"/>
              </a:ext>
            </a:extLst>
          </p:cNvPr>
          <p:cNvSpPr>
            <a:spLocks noGrp="1"/>
          </p:cNvSpPr>
          <p:nvPr>
            <p:ph type="sldNum" sz="quarter" idx="14"/>
          </p:nvPr>
        </p:nvSpPr>
        <p:spPr/>
        <p:txBody>
          <a:bodyPr/>
          <a:lstStyle/>
          <a:p>
            <a:pPr>
              <a:defRPr/>
            </a:pPr>
            <a:fld id="{2571598C-97D3-4479-96B5-31C283AC87D6}" type="slidenum">
              <a:rPr lang="en-US" altLang="en-US" smtClean="0"/>
              <a:pPr>
                <a:defRPr/>
              </a:pPr>
              <a:t>9</a:t>
            </a:fld>
            <a:endParaRPr lang="en-US" altLang="en-US"/>
          </a:p>
        </p:txBody>
      </p:sp>
      <p:sp>
        <p:nvSpPr>
          <p:cNvPr id="8" name="Rectangle 7">
            <a:extLst>
              <a:ext uri="{FF2B5EF4-FFF2-40B4-BE49-F238E27FC236}">
                <a16:creationId xmlns:a16="http://schemas.microsoft.com/office/drawing/2014/main" id="{D8B077BC-C4AD-4364-9CFB-4BA708EDFC07}"/>
              </a:ext>
            </a:extLst>
          </p:cNvPr>
          <p:cNvSpPr/>
          <p:nvPr/>
        </p:nvSpPr>
        <p:spPr>
          <a:xfrm rot="-10800000" flipV="1">
            <a:off x="508284" y="2501607"/>
            <a:ext cx="1974566" cy="724491"/>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cs typeface="Calibri"/>
              </a:rPr>
              <a:t>Staffing</a:t>
            </a:r>
          </a:p>
        </p:txBody>
      </p:sp>
      <p:sp>
        <p:nvSpPr>
          <p:cNvPr id="9" name="Rectangle 8">
            <a:extLst>
              <a:ext uri="{FF2B5EF4-FFF2-40B4-BE49-F238E27FC236}">
                <a16:creationId xmlns:a16="http://schemas.microsoft.com/office/drawing/2014/main" id="{104713C8-2ABA-437E-B39B-5675CA7BAA43}"/>
              </a:ext>
            </a:extLst>
          </p:cNvPr>
          <p:cNvSpPr/>
          <p:nvPr/>
        </p:nvSpPr>
        <p:spPr>
          <a:xfrm>
            <a:off x="3044492" y="2496403"/>
            <a:ext cx="1985941" cy="73127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Survey for Community Demand</a:t>
            </a:r>
            <a:endParaRPr lang="en-US" sz="1200">
              <a:solidFill>
                <a:schemeClr val="bg1"/>
              </a:solidFill>
            </a:endParaRPr>
          </a:p>
        </p:txBody>
      </p:sp>
      <p:pic>
        <p:nvPicPr>
          <p:cNvPr id="3" name="Picture 6" descr="African elephant in long grass">
            <a:extLst>
              <a:ext uri="{FF2B5EF4-FFF2-40B4-BE49-F238E27FC236}">
                <a16:creationId xmlns:a16="http://schemas.microsoft.com/office/drawing/2014/main" id="{F734B2D6-939C-4D17-9C53-DF45B4D8803B}"/>
              </a:ext>
            </a:extLst>
          </p:cNvPr>
          <p:cNvPicPr>
            <a:picLocks noChangeAspect="1"/>
          </p:cNvPicPr>
          <p:nvPr/>
        </p:nvPicPr>
        <p:blipFill>
          <a:blip r:embed="rId3"/>
          <a:stretch>
            <a:fillRect/>
          </a:stretch>
        </p:blipFill>
        <p:spPr>
          <a:xfrm>
            <a:off x="5349922" y="1890640"/>
            <a:ext cx="5563736" cy="3690868"/>
          </a:xfrm>
          <a:prstGeom prst="rect">
            <a:avLst/>
          </a:prstGeom>
        </p:spPr>
      </p:pic>
      <p:sp>
        <p:nvSpPr>
          <p:cNvPr id="7" name="TextBox 6">
            <a:extLst>
              <a:ext uri="{FF2B5EF4-FFF2-40B4-BE49-F238E27FC236}">
                <a16:creationId xmlns:a16="http://schemas.microsoft.com/office/drawing/2014/main" id="{BDEBFA25-4CC5-4A82-8B22-2B4D4A033210}"/>
              </a:ext>
            </a:extLst>
          </p:cNvPr>
          <p:cNvSpPr txBox="1"/>
          <p:nvPr/>
        </p:nvSpPr>
        <p:spPr>
          <a:xfrm>
            <a:off x="504967" y="1619533"/>
            <a:ext cx="4506035" cy="86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r>
              <a:rPr lang="en-US" sz="2800">
                <a:solidFill>
                  <a:srgbClr val="005283"/>
                </a:solidFill>
                <a:latin typeface="+mj-lt"/>
                <a:ea typeface="MS PGothic"/>
              </a:rPr>
              <a:t>DCPS will address:</a:t>
            </a:r>
            <a:endParaRPr lang="en-US" sz="2800">
              <a:solidFill>
                <a:srgbClr val="005283"/>
              </a:solidFill>
              <a:latin typeface="+mj-lt"/>
              <a:ea typeface="MS PGothic"/>
              <a:cs typeface="Calibri"/>
            </a:endParaRPr>
          </a:p>
        </p:txBody>
      </p:sp>
      <p:sp>
        <p:nvSpPr>
          <p:cNvPr id="11" name="Rectangle 10">
            <a:extLst>
              <a:ext uri="{FF2B5EF4-FFF2-40B4-BE49-F238E27FC236}">
                <a16:creationId xmlns:a16="http://schemas.microsoft.com/office/drawing/2014/main" id="{28A1081D-B11E-4F8C-A238-63F46C9F1827}"/>
              </a:ext>
            </a:extLst>
          </p:cNvPr>
          <p:cNvSpPr/>
          <p:nvPr/>
        </p:nvSpPr>
        <p:spPr>
          <a:xfrm rot="-10800000" flipV="1">
            <a:off x="553776" y="4833099"/>
            <a:ext cx="1974566" cy="724491"/>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Instructional Model</a:t>
            </a:r>
          </a:p>
        </p:txBody>
      </p:sp>
      <p:sp>
        <p:nvSpPr>
          <p:cNvPr id="12" name="Rectangle 11">
            <a:extLst>
              <a:ext uri="{FF2B5EF4-FFF2-40B4-BE49-F238E27FC236}">
                <a16:creationId xmlns:a16="http://schemas.microsoft.com/office/drawing/2014/main" id="{42C318F8-43AD-42EA-B04B-5A140A4E2104}"/>
              </a:ext>
            </a:extLst>
          </p:cNvPr>
          <p:cNvSpPr/>
          <p:nvPr/>
        </p:nvSpPr>
        <p:spPr>
          <a:xfrm>
            <a:off x="3089984" y="4827895"/>
            <a:ext cx="1985941" cy="731270"/>
          </a:xfrm>
          <a:prstGeom prst="rect">
            <a:avLst/>
          </a:prstGeom>
          <a:solidFill>
            <a:srgbClr val="0052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Assessing community demand</a:t>
            </a:r>
            <a:endParaRPr lang="en-US" sz="1200">
              <a:solidFill>
                <a:schemeClr val="bg1"/>
              </a:solidFill>
            </a:endParaRPr>
          </a:p>
        </p:txBody>
      </p:sp>
      <p:sp>
        <p:nvSpPr>
          <p:cNvPr id="13" name="TextBox 12">
            <a:extLst>
              <a:ext uri="{FF2B5EF4-FFF2-40B4-BE49-F238E27FC236}">
                <a16:creationId xmlns:a16="http://schemas.microsoft.com/office/drawing/2014/main" id="{908808AE-FD42-478E-9AAA-ADB5F39388A9}"/>
              </a:ext>
            </a:extLst>
          </p:cNvPr>
          <p:cNvSpPr txBox="1"/>
          <p:nvPr/>
        </p:nvSpPr>
        <p:spPr>
          <a:xfrm>
            <a:off x="550459" y="3951025"/>
            <a:ext cx="4506035" cy="86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r>
              <a:rPr lang="en-US" sz="2800">
                <a:solidFill>
                  <a:srgbClr val="005283"/>
                </a:solidFill>
                <a:latin typeface="+mj-lt"/>
                <a:ea typeface="MS PGothic"/>
              </a:rPr>
              <a:t>This team will address:</a:t>
            </a:r>
            <a:endParaRPr lang="en-US" sz="2800">
              <a:solidFill>
                <a:srgbClr val="005283"/>
              </a:solidFill>
              <a:latin typeface="+mj-lt"/>
              <a:ea typeface="MS PGothic"/>
              <a:cs typeface="Calibri"/>
            </a:endParaRPr>
          </a:p>
        </p:txBody>
      </p:sp>
    </p:spTree>
    <p:extLst>
      <p:ext uri="{BB962C8B-B14F-4D97-AF65-F5344CB8AC3E}">
        <p14:creationId xmlns:p14="http://schemas.microsoft.com/office/powerpoint/2010/main" val="4103868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7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STYLE_ID" val="6cd991bf-f022-4378-96e7-2c338aeb3f5a"/>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kQ8j21Nll2kwyMHFP5qq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32CB2D762A45478355D87E9B0859B8" ma:contentTypeVersion="11" ma:contentTypeDescription="Create a new document." ma:contentTypeScope="" ma:versionID="28ac5e458c567c906bdb7d0ac2d89636">
  <xsd:schema xmlns:xsd="http://www.w3.org/2001/XMLSchema" xmlns:xs="http://www.w3.org/2001/XMLSchema" xmlns:p="http://schemas.microsoft.com/office/2006/metadata/properties" xmlns:ns2="e49e3acf-d8d7-49d2-8f3c-aa8266f4b116" xmlns:ns3="73da8f2d-316b-4eee-96d8-46482bfda3d0" targetNamespace="http://schemas.microsoft.com/office/2006/metadata/properties" ma:root="true" ma:fieldsID="92d488163c21e034caa6ac76cf742b75" ns2:_="" ns3:_="">
    <xsd:import namespace="e49e3acf-d8d7-49d2-8f3c-aa8266f4b116"/>
    <xsd:import namespace="73da8f2d-316b-4eee-96d8-46482bfda3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e3acf-d8d7-49d2-8f3c-aa8266f4b1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da8f2d-316b-4eee-96d8-46482bfda3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3da8f2d-316b-4eee-96d8-46482bfda3d0">
      <UserInfo>
        <DisplayName/>
        <AccountId xsi:nil="true"/>
        <AccountType/>
      </UserInfo>
    </SharedWithUsers>
  </documentManagement>
</p:properties>
</file>

<file path=customXml/itemProps1.xml><?xml version="1.0" encoding="utf-8"?>
<ds:datastoreItem xmlns:ds="http://schemas.openxmlformats.org/officeDocument/2006/customXml" ds:itemID="{25F754E8-119C-4BD2-B965-665AC34CE196}">
  <ds:schemaRefs>
    <ds:schemaRef ds:uri="http://schemas.microsoft.com/sharepoint/v3/contenttype/forms"/>
  </ds:schemaRefs>
</ds:datastoreItem>
</file>

<file path=customXml/itemProps2.xml><?xml version="1.0" encoding="utf-8"?>
<ds:datastoreItem xmlns:ds="http://schemas.openxmlformats.org/officeDocument/2006/customXml" ds:itemID="{83F3E3AC-4042-41E9-BEB5-70C670F94A5E}">
  <ds:schemaRefs>
    <ds:schemaRef ds:uri="73da8f2d-316b-4eee-96d8-46482bfda3d0"/>
    <ds:schemaRef ds:uri="e49e3acf-d8d7-49d2-8f3c-aa8266f4b1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8A13D4-30E5-4BF4-8C1D-93CFC007BF43}">
  <ds:schemaRefs>
    <ds:schemaRef ds:uri="73da8f2d-316b-4eee-96d8-46482bfda3d0"/>
    <ds:schemaRef ds:uri="c964b639-2935-4699-8b2a-073dd7e94cd2"/>
    <ds:schemaRef ds:uri="f5ecc3eb-eb07-460a-a54b-0a961a03df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32</Notes>
  <HiddenSlides>1</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Peabody and Watkins Reopen Community Corps  Kick-Off Meeting #1  November 2020</vt:lpstr>
      <vt:lpstr>Technical Housekeeping</vt:lpstr>
      <vt:lpstr>Agenda </vt:lpstr>
      <vt:lpstr>Who is at the Table?</vt:lpstr>
      <vt:lpstr>Warm-Up</vt:lpstr>
      <vt:lpstr>Agenda </vt:lpstr>
      <vt:lpstr>Meeting Purpose </vt:lpstr>
      <vt:lpstr>Engagement Pillars: In-Person Learning </vt:lpstr>
      <vt:lpstr>Pairs of Issues</vt:lpstr>
      <vt:lpstr>Agenda </vt:lpstr>
      <vt:lpstr>DCPS Planning Principles </vt:lpstr>
      <vt:lpstr>Health &amp; Safety Protocols</vt:lpstr>
      <vt:lpstr>School Preparations: Building Readiness</vt:lpstr>
      <vt:lpstr>Building Readiness in Action </vt:lpstr>
      <vt:lpstr> Health and Safety At-a-Glance</vt:lpstr>
      <vt:lpstr>DCPS’ Response to COVID-19</vt:lpstr>
      <vt:lpstr>Current Operating Status:  CARE Classrooms and Student Support Centers </vt:lpstr>
      <vt:lpstr>Term 2 Status</vt:lpstr>
      <vt:lpstr>Prioritizing Virtual Learning in a Classroom (CARE Classrooms)</vt:lpstr>
      <vt:lpstr>CARE Classroom At-a-Glance</vt:lpstr>
      <vt:lpstr>Open Questions &amp; Answers </vt:lpstr>
      <vt:lpstr>Agenda </vt:lpstr>
      <vt:lpstr>Engagement Pillars: In-Person Learning </vt:lpstr>
      <vt:lpstr>Reopen Community Corps Goals </vt:lpstr>
      <vt:lpstr>Engagement Pillars: In-Person Learning </vt:lpstr>
      <vt:lpstr>Elementary Baseline Expectations: Summary </vt:lpstr>
      <vt:lpstr>Within the baseline expectations, our Reopen Community Corps will engage on two key questions in November and December.</vt:lpstr>
      <vt:lpstr>Engagement Pillars: In-Person Learning </vt:lpstr>
      <vt:lpstr>Week by Week Engagement Timing </vt:lpstr>
      <vt:lpstr>Putting It All Together: High-Level Corps Agendas </vt:lpstr>
      <vt:lpstr>Agenda </vt:lpstr>
      <vt:lpstr>Go to www.menti.com and use the code 73 38 06 4</vt:lpstr>
      <vt:lpstr>Agenda </vt:lpstr>
      <vt:lpstr>Next Steps </vt:lpstr>
      <vt:lpstr>Open Questions &amp; Answers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dc:title>
  <dc:creator>Kelly Clark</dc:creator>
  <cp:revision>27</cp:revision>
  <cp:lastPrinted>2020-09-07T01:08:45Z</cp:lastPrinted>
  <dcterms:created xsi:type="dcterms:W3CDTF">2009-06-16T14:23:45Z</dcterms:created>
  <dcterms:modified xsi:type="dcterms:W3CDTF">2020-11-24T15:24:30Z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0x0101003232CB2D762A45478355D87E9B0859B8</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Order">
    <vt:r8>14500</vt:r8>
  </property>
  <property fmtid="{D5CDD505-2E9C-101B-9397-08002B2CF9AE}" pid="8" name="_SourceUrl">
    <vt:lpwstr/>
  </property>
  <property fmtid="{D5CDD505-2E9C-101B-9397-08002B2CF9AE}" pid="9" name="_SharedFileIndex">
    <vt:lpwstr/>
  </property>
</Properties>
</file>